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5"/>
    <p:sldMasterId id="2147483729" r:id="rId6"/>
    <p:sldMasterId id="214748373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13716000" cx="2437765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Amatic SC"/>
      <p:regular r:id="rId43"/>
      <p:bold r:id="rId44"/>
    </p:embeddedFont>
    <p:embeddedFont>
      <p:font typeface="Inconsolata"/>
      <p:regular r:id="rId45"/>
      <p:bold r:id="rId46"/>
    </p:embeddedFont>
    <p:embeddedFont>
      <p:font typeface="Poppins"/>
      <p:regular r:id="rId47"/>
      <p:bold r:id="rId48"/>
      <p:italic r:id="rId49"/>
      <p:boldItalic r:id="rId50"/>
    </p:embeddedFont>
    <p:embeddedFont>
      <p:font typeface="Lato Light"/>
      <p:regular r:id="rId51"/>
      <p:bold r:id="rId52"/>
      <p:italic r:id="rId53"/>
      <p:boldItalic r:id="rId54"/>
    </p:embeddedFont>
    <p:embeddedFont>
      <p:font typeface="Poppins Medium"/>
      <p:regular r:id="rId55"/>
      <p:bold r:id="rId56"/>
      <p:italic r:id="rId57"/>
      <p:boldItalic r:id="rId58"/>
    </p:embeddedFont>
    <p:embeddedFont>
      <p:font typeface="Roboto Light"/>
      <p:regular r:id="rId59"/>
      <p:bold r:id="rId60"/>
      <p:italic r:id="rId61"/>
      <p:boldItalic r:id="rId62"/>
    </p:embeddedFont>
    <p:embeddedFont>
      <p:font typeface="Helvetica Neue"/>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D4F922-EF91-4BFC-96A6-6A7F369F30FC}">
  <a:tblStyle styleId="{43D4F922-EF91-4BFC-96A6-6A7F369F30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maticSC-bold.fntdata"/><Relationship Id="rId43" Type="http://schemas.openxmlformats.org/officeDocument/2006/relationships/font" Target="fonts/AmaticSC-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62" Type="http://schemas.openxmlformats.org/officeDocument/2006/relationships/font" Target="fonts/RobotoLight-boldItalic.fntdata"/><Relationship Id="rId61" Type="http://schemas.openxmlformats.org/officeDocument/2006/relationships/font" Target="fonts/RobotoLight-italic.fntdata"/><Relationship Id="rId20" Type="http://schemas.openxmlformats.org/officeDocument/2006/relationships/slide" Target="slides/slide12.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4.xml"/><Relationship Id="rId66" Type="http://schemas.openxmlformats.org/officeDocument/2006/relationships/font" Target="fonts/HelveticaNeue-boldItalic.fntdata"/><Relationship Id="rId21" Type="http://schemas.openxmlformats.org/officeDocument/2006/relationships/slide" Target="slides/slide13.xml"/><Relationship Id="rId65" Type="http://schemas.openxmlformats.org/officeDocument/2006/relationships/font" Target="fonts/HelveticaNeue-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RobotoLight-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font" Target="fonts/RobotoThin-regular.fntdata"/><Relationship Id="rId51" Type="http://schemas.openxmlformats.org/officeDocument/2006/relationships/font" Target="fonts/LatoLight-regular.fntdata"/><Relationship Id="rId50" Type="http://schemas.openxmlformats.org/officeDocument/2006/relationships/font" Target="fonts/Poppins-boldItalic.fntdata"/><Relationship Id="rId53" Type="http://schemas.openxmlformats.org/officeDocument/2006/relationships/font" Target="fonts/LatoLight-italic.fntdata"/><Relationship Id="rId52" Type="http://schemas.openxmlformats.org/officeDocument/2006/relationships/font" Target="fonts/LatoLight-bold.fntdata"/><Relationship Id="rId11" Type="http://schemas.openxmlformats.org/officeDocument/2006/relationships/slide" Target="slides/slide3.xml"/><Relationship Id="rId55" Type="http://schemas.openxmlformats.org/officeDocument/2006/relationships/font" Target="fonts/PoppinsMedium-regular.fntdata"/><Relationship Id="rId10" Type="http://schemas.openxmlformats.org/officeDocument/2006/relationships/slide" Target="slides/slide2.xml"/><Relationship Id="rId54" Type="http://schemas.openxmlformats.org/officeDocument/2006/relationships/font" Target="fonts/LatoLight-boldItalic.fntdata"/><Relationship Id="rId13" Type="http://schemas.openxmlformats.org/officeDocument/2006/relationships/slide" Target="slides/slide5.xml"/><Relationship Id="rId57" Type="http://schemas.openxmlformats.org/officeDocument/2006/relationships/font" Target="fonts/PoppinsMedium-italic.fntdata"/><Relationship Id="rId12" Type="http://schemas.openxmlformats.org/officeDocument/2006/relationships/slide" Target="slides/slide4.xml"/><Relationship Id="rId56" Type="http://schemas.openxmlformats.org/officeDocument/2006/relationships/font" Target="fonts/PoppinsMedium-bold.fntdata"/><Relationship Id="rId15" Type="http://schemas.openxmlformats.org/officeDocument/2006/relationships/slide" Target="slides/slide7.xml"/><Relationship Id="rId59" Type="http://schemas.openxmlformats.org/officeDocument/2006/relationships/font" Target="fonts/RobotoLight-regular.fntdata"/><Relationship Id="rId14" Type="http://schemas.openxmlformats.org/officeDocument/2006/relationships/slide" Target="slides/slide6.xml"/><Relationship Id="rId58" Type="http://schemas.openxmlformats.org/officeDocument/2006/relationships/font" Target="fonts/PoppinsMedium-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700"/>
              <a:t>Cameo</a:t>
            </a:r>
            <a:endParaRPr sz="1700"/>
          </a:p>
          <a:p>
            <a:pPr indent="0" lvl="0" marL="0" rtl="0" algn="l">
              <a:spcBef>
                <a:spcPts val="0"/>
              </a:spcBef>
              <a:spcAft>
                <a:spcPts val="0"/>
              </a:spcAft>
              <a:buNone/>
            </a:pPr>
            <a:r>
              <a:rPr lang="en-US" sz="1700"/>
              <a:t>Hi everyone! I’m Cameo. My group is going to be sharing the Network Analysis portion of the project done in Wireshark. </a:t>
            </a:r>
            <a:r>
              <a:rPr lang="en-US" sz="1700"/>
              <a:t>We are Cameo, Phil, Abdisalan, Mary, Georges, Cherish, and Abdirahman </a:t>
            </a:r>
            <a:endParaRPr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8bda237585_0_3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8bda237585_0_3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chemeClr val="dk1"/>
              </a:buClr>
              <a:buSzPts val="1400"/>
              <a:buFont typeface="Arial"/>
              <a:buChar char="●"/>
            </a:pPr>
            <a:r>
              <a:rPr lang="en-US" sz="1400">
                <a:latin typeface="Arial"/>
                <a:ea typeface="Arial"/>
                <a:cs typeface="Arial"/>
                <a:sym typeface="Arial"/>
              </a:rPr>
              <a:t>Phil</a:t>
            </a:r>
            <a:endParaRPr sz="1400">
              <a:latin typeface="Arial"/>
              <a:ea typeface="Arial"/>
              <a:cs typeface="Arial"/>
              <a:sym typeface="Arial"/>
            </a:endParaRPr>
          </a:p>
          <a:p>
            <a:pPr indent="-317500" lvl="0" marL="457200" rtl="0" algn="l">
              <a:lnSpc>
                <a:spcPct val="115000"/>
              </a:lnSpc>
              <a:spcBef>
                <a:spcPts val="1000"/>
              </a:spcBef>
              <a:spcAft>
                <a:spcPts val="0"/>
              </a:spcAft>
              <a:buClr>
                <a:schemeClr val="dk1"/>
              </a:buClr>
              <a:buSzPts val="1400"/>
              <a:buFont typeface="Arial"/>
              <a:buChar char="●"/>
            </a:pPr>
            <a:r>
              <a:rPr lang="en-US" sz="1400">
                <a:latin typeface="Arial"/>
                <a:ea typeface="Arial"/>
                <a:cs typeface="Arial"/>
                <a:sym typeface="Arial"/>
              </a:rPr>
              <a:t>Normal activities that we found, where Users were watching Youtube</a:t>
            </a:r>
            <a:endParaRPr sz="1400">
              <a:highlight>
                <a:srgbClr val="FFFF00"/>
              </a:highlight>
              <a:latin typeface="Arial"/>
              <a:ea typeface="Arial"/>
              <a:cs typeface="Arial"/>
              <a:sym typeface="Arial"/>
            </a:endParaRPr>
          </a:p>
          <a:p>
            <a:pPr indent="-317500" lvl="0" marL="457200" rtl="0" algn="l">
              <a:spcBef>
                <a:spcPts val="1000"/>
              </a:spcBef>
              <a:spcAft>
                <a:spcPts val="0"/>
              </a:spcAft>
              <a:buClr>
                <a:schemeClr val="dk1"/>
              </a:buClr>
              <a:buSzPts val="1400"/>
              <a:buFont typeface="Arial"/>
              <a:buChar char="●"/>
            </a:pPr>
            <a:r>
              <a:rPr lang="en-US" sz="1400">
                <a:latin typeface="Arial"/>
                <a:ea typeface="Arial"/>
                <a:cs typeface="Arial"/>
                <a:sym typeface="Arial"/>
              </a:rPr>
              <a:t>As they were watching these movies you can see we were able to find the time wasters with the timestamp and the IP of each device.</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US" sz="1400">
                <a:latin typeface="Arial"/>
                <a:ea typeface="Arial"/>
                <a:cs typeface="Arial"/>
                <a:sym typeface="Arial"/>
              </a:rPr>
              <a:t>Looks like they were creating a server called Frank-and-Ted.com on the network. </a:t>
            </a:r>
            <a:endParaRPr sz="1400">
              <a:latin typeface="Arial"/>
              <a:ea typeface="Arial"/>
              <a:cs typeface="Arial"/>
              <a:sym typeface="Arial"/>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0" lvl="0" marL="0" rtl="0" algn="l">
              <a:spcBef>
                <a:spcPts val="1000"/>
              </a:spcBef>
              <a:spcAft>
                <a:spcPts val="0"/>
              </a:spcAft>
              <a:buNone/>
            </a:pPr>
            <a:r>
              <a:t/>
            </a:r>
            <a:endParaRPr sz="1200"/>
          </a:p>
        </p:txBody>
      </p:sp>
      <p:sp>
        <p:nvSpPr>
          <p:cNvPr id="1394" name="Google Shape;1394;g8bda237585_0_32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8bda237585_0_3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8bda237585_0_3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0"/>
              </a:spcBef>
              <a:spcAft>
                <a:spcPts val="0"/>
              </a:spcAft>
              <a:buClr>
                <a:schemeClr val="dk1"/>
              </a:buClr>
              <a:buSzPts val="1600"/>
              <a:buFont typeface="Roboto"/>
              <a:buChar char="●"/>
            </a:pPr>
            <a:r>
              <a:rPr lang="en-US" sz="1600">
                <a:latin typeface="Roboto"/>
                <a:ea typeface="Roboto"/>
                <a:cs typeface="Roboto"/>
                <a:sym typeface="Roboto"/>
              </a:rPr>
              <a:t>Phil</a:t>
            </a:r>
            <a:endParaRPr sz="1600">
              <a:latin typeface="Roboto"/>
              <a:ea typeface="Roboto"/>
              <a:cs typeface="Roboto"/>
              <a:sym typeface="Roboto"/>
            </a:endParaRPr>
          </a:p>
          <a:p>
            <a:pPr indent="-330200" lvl="0" marL="457200" rtl="0" algn="l">
              <a:lnSpc>
                <a:spcPct val="115000"/>
              </a:lnSpc>
              <a:spcBef>
                <a:spcPts val="1000"/>
              </a:spcBef>
              <a:spcAft>
                <a:spcPts val="0"/>
              </a:spcAft>
              <a:buClr>
                <a:schemeClr val="dk1"/>
              </a:buClr>
              <a:buSzPts val="1600"/>
              <a:buFont typeface="Roboto"/>
              <a:buChar char="●"/>
            </a:pPr>
            <a:r>
              <a:rPr lang="en-US" sz="1600">
                <a:latin typeface="Roboto"/>
                <a:ea typeface="Roboto"/>
                <a:cs typeface="Roboto"/>
                <a:sym typeface="Roboto"/>
              </a:rPr>
              <a:t>On HTTP traffic, Users used BitTorrent to download files </a:t>
            </a:r>
            <a:endParaRPr sz="1600">
              <a:latin typeface="Roboto"/>
              <a:ea typeface="Roboto"/>
              <a:cs typeface="Roboto"/>
              <a:sym typeface="Roboto"/>
            </a:endParaRPr>
          </a:p>
          <a:p>
            <a:pPr indent="-330200" lvl="0" marL="457200" rtl="0" algn="l">
              <a:lnSpc>
                <a:spcPct val="115000"/>
              </a:lnSpc>
              <a:spcBef>
                <a:spcPts val="1000"/>
              </a:spcBef>
              <a:spcAft>
                <a:spcPts val="0"/>
              </a:spcAft>
              <a:buClr>
                <a:schemeClr val="dk1"/>
              </a:buClr>
              <a:buSzPts val="1600"/>
              <a:buFont typeface="Roboto"/>
              <a:buChar char="●"/>
            </a:pPr>
            <a:r>
              <a:rPr lang="en-US" sz="1600">
                <a:latin typeface="Roboto"/>
                <a:ea typeface="Roboto"/>
                <a:cs typeface="Roboto"/>
                <a:sym typeface="Roboto"/>
              </a:rPr>
              <a:t>The interesting file we found was betty boo an ( .avi ) files being </a:t>
            </a:r>
            <a:r>
              <a:rPr lang="en-US" sz="1600">
                <a:latin typeface="Roboto"/>
                <a:ea typeface="Roboto"/>
                <a:cs typeface="Roboto"/>
                <a:sym typeface="Roboto"/>
              </a:rPr>
              <a:t>illegally</a:t>
            </a:r>
            <a:r>
              <a:rPr lang="en-US" sz="1600">
                <a:latin typeface="Roboto"/>
                <a:ea typeface="Roboto"/>
                <a:cs typeface="Roboto"/>
                <a:sym typeface="Roboto"/>
              </a:rPr>
              <a:t> downloaded for copyright issues. </a:t>
            </a:r>
            <a:endParaRPr sz="1600">
              <a:latin typeface="Roboto"/>
              <a:ea typeface="Roboto"/>
              <a:cs typeface="Roboto"/>
              <a:sym typeface="Roboto"/>
            </a:endParaRPr>
          </a:p>
          <a:p>
            <a:pPr indent="-330200" lvl="0" marL="457200" rtl="0" algn="l">
              <a:lnSpc>
                <a:spcPct val="115000"/>
              </a:lnSpc>
              <a:spcBef>
                <a:spcPts val="1000"/>
              </a:spcBef>
              <a:spcAft>
                <a:spcPts val="0"/>
              </a:spcAft>
              <a:buClr>
                <a:schemeClr val="dk1"/>
              </a:buClr>
              <a:buSzPts val="1600"/>
              <a:buFont typeface="Roboto"/>
              <a:buChar char="●"/>
            </a:pPr>
            <a:r>
              <a:rPr lang="en-US" sz="1600">
                <a:highlight>
                  <a:srgbClr val="FFFF00"/>
                </a:highlight>
                <a:latin typeface="Roboto"/>
                <a:ea typeface="Roboto"/>
                <a:cs typeface="Roboto"/>
                <a:sym typeface="Roboto"/>
              </a:rPr>
              <a:t> Looks like the user were surfing amazon, google, and other sites.  </a:t>
            </a:r>
            <a:endParaRPr sz="1600">
              <a:highlight>
                <a:srgbClr val="FFFF00"/>
              </a:highlight>
              <a:latin typeface="Roboto"/>
              <a:ea typeface="Roboto"/>
              <a:cs typeface="Roboto"/>
              <a:sym typeface="Roboto"/>
            </a:endParaRPr>
          </a:p>
          <a:p>
            <a:pPr indent="-330200" lvl="0" marL="457200" rtl="0" algn="l">
              <a:lnSpc>
                <a:spcPct val="115000"/>
              </a:lnSpc>
              <a:spcBef>
                <a:spcPts val="1000"/>
              </a:spcBef>
              <a:spcAft>
                <a:spcPts val="0"/>
              </a:spcAft>
              <a:buClr>
                <a:schemeClr val="dk1"/>
              </a:buClr>
              <a:buSzPts val="1600"/>
              <a:buFont typeface="Roboto"/>
              <a:buChar char="●"/>
            </a:pPr>
            <a:r>
              <a:rPr lang="en-US" sz="1600">
                <a:highlight>
                  <a:srgbClr val="FFFF00"/>
                </a:highlight>
                <a:latin typeface="Roboto"/>
                <a:ea typeface="Roboto"/>
                <a:cs typeface="Roboto"/>
                <a:sym typeface="Roboto"/>
              </a:rPr>
              <a:t> Cherris is up next with our Malicious activity. </a:t>
            </a:r>
            <a:endParaRPr sz="1600">
              <a:highlight>
                <a:srgbClr val="FFFF00"/>
              </a:highlight>
              <a:latin typeface="Roboto"/>
              <a:ea typeface="Roboto"/>
              <a:cs typeface="Roboto"/>
              <a:sym typeface="Roboto"/>
            </a:endParaRPr>
          </a:p>
          <a:p>
            <a:pPr indent="0" lvl="0" marL="0" rtl="0" algn="l">
              <a:lnSpc>
                <a:spcPct val="115000"/>
              </a:lnSpc>
              <a:spcBef>
                <a:spcPts val="1000"/>
              </a:spcBef>
              <a:spcAft>
                <a:spcPts val="0"/>
              </a:spcAft>
              <a:buNone/>
            </a:pPr>
            <a:r>
              <a:t/>
            </a:r>
            <a:endParaRPr sz="1600">
              <a:latin typeface="Roboto"/>
              <a:ea typeface="Roboto"/>
              <a:cs typeface="Roboto"/>
              <a:sym typeface="Roboto"/>
            </a:endParaRPr>
          </a:p>
          <a:p>
            <a:pPr indent="0" lvl="0" marL="0" rtl="0" algn="l">
              <a:spcBef>
                <a:spcPts val="1000"/>
              </a:spcBef>
              <a:spcAft>
                <a:spcPts val="0"/>
              </a:spcAft>
              <a:buNone/>
            </a:pPr>
            <a:r>
              <a:t/>
            </a:r>
            <a:endParaRPr sz="1600"/>
          </a:p>
        </p:txBody>
      </p:sp>
      <p:sp>
        <p:nvSpPr>
          <p:cNvPr id="1405" name="Google Shape;1405;g8bda237585_0_32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8bda237585_3_76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8bda237585_3_7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8bda237585_0_3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8bda237585_0_3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30200" lvl="0" marL="457200" rtl="0" algn="l">
              <a:spcBef>
                <a:spcPts val="0"/>
              </a:spcBef>
              <a:spcAft>
                <a:spcPts val="0"/>
              </a:spcAft>
              <a:buSzPts val="1600"/>
              <a:buFont typeface="Roboto"/>
              <a:buChar char="●"/>
            </a:pPr>
            <a:r>
              <a:rPr lang="en-US" sz="1600">
                <a:highlight>
                  <a:srgbClr val="F7EF6A"/>
                </a:highlight>
                <a:latin typeface="Roboto Light"/>
                <a:ea typeface="Roboto Light"/>
                <a:cs typeface="Roboto Light"/>
                <a:sym typeface="Roboto Light"/>
              </a:rPr>
              <a:t>Cherish</a:t>
            </a:r>
            <a:endParaRPr sz="1600">
              <a:highlight>
                <a:srgbClr val="F7EF6A"/>
              </a:highlight>
              <a:latin typeface="Roboto Light"/>
              <a:ea typeface="Roboto Light"/>
              <a:cs typeface="Roboto Light"/>
              <a:sym typeface="Roboto Light"/>
            </a:endParaRPr>
          </a:p>
          <a:p>
            <a:pPr indent="-330200" lvl="0" marL="457200" rtl="0" algn="l">
              <a:spcBef>
                <a:spcPts val="0"/>
              </a:spcBef>
              <a:spcAft>
                <a:spcPts val="0"/>
              </a:spcAft>
              <a:buSzPts val="1600"/>
              <a:buFont typeface="Roboto"/>
              <a:buChar char="●"/>
            </a:pPr>
            <a:r>
              <a:rPr lang="en-US" sz="1600">
                <a:highlight>
                  <a:srgbClr val="F7EF6A"/>
                </a:highlight>
                <a:latin typeface="Roboto Light"/>
                <a:ea typeface="Roboto Light"/>
                <a:cs typeface="Roboto Light"/>
                <a:sym typeface="Roboto Light"/>
              </a:rPr>
              <a:t>We see here that Frank and ted created a domain for themselve</a:t>
            </a:r>
            <a:endParaRPr sz="1600">
              <a:highlight>
                <a:schemeClr val="lt1"/>
              </a:highlight>
              <a:latin typeface="Roboto Light"/>
              <a:ea typeface="Roboto Light"/>
              <a:cs typeface="Roboto Light"/>
              <a:sym typeface="Roboto Light"/>
            </a:endParaRPr>
          </a:p>
        </p:txBody>
      </p:sp>
      <p:sp>
        <p:nvSpPr>
          <p:cNvPr id="1422" name="Google Shape;1422;g8bda237585_0_32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1070e43e7d3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1070e43e7d3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85750" lvl="0" marL="457200" rtl="0" algn="l">
              <a:lnSpc>
                <a:spcPct val="115000"/>
              </a:lnSpc>
              <a:spcBef>
                <a:spcPts val="0"/>
              </a:spcBef>
              <a:spcAft>
                <a:spcPts val="0"/>
              </a:spcAft>
              <a:buClr>
                <a:schemeClr val="dk1"/>
              </a:buClr>
              <a:buSzPts val="900"/>
              <a:buFont typeface="Arial"/>
              <a:buChar char="●"/>
            </a:pPr>
            <a:r>
              <a:rPr lang="en-US" sz="900">
                <a:latin typeface="Arial"/>
                <a:ea typeface="Arial"/>
                <a:cs typeface="Arial"/>
                <a:sym typeface="Arial"/>
              </a:rPr>
              <a:t>Cherish</a:t>
            </a:r>
            <a:endParaRPr sz="900">
              <a:latin typeface="Arial"/>
              <a:ea typeface="Arial"/>
              <a:cs typeface="Arial"/>
              <a:sym typeface="Arial"/>
            </a:endParaRPr>
          </a:p>
          <a:p>
            <a:pPr indent="-285750" lvl="0" marL="457200" rtl="0" algn="l">
              <a:lnSpc>
                <a:spcPct val="115000"/>
              </a:lnSpc>
              <a:spcBef>
                <a:spcPts val="1000"/>
              </a:spcBef>
              <a:spcAft>
                <a:spcPts val="0"/>
              </a:spcAft>
              <a:buClr>
                <a:schemeClr val="dk1"/>
              </a:buClr>
              <a:buSzPts val="900"/>
              <a:buFont typeface="Arial"/>
              <a:buChar char="●"/>
            </a:pPr>
            <a:r>
              <a:rPr lang="en-US" sz="900">
                <a:latin typeface="Arial"/>
                <a:ea typeface="Arial"/>
                <a:cs typeface="Arial"/>
                <a:sym typeface="Arial"/>
              </a:rPr>
              <a:t>On </a:t>
            </a:r>
            <a:r>
              <a:rPr lang="en-US" sz="900">
                <a:latin typeface="Arial"/>
                <a:ea typeface="Arial"/>
                <a:cs typeface="Arial"/>
                <a:sym typeface="Arial"/>
              </a:rPr>
              <a:t>HTTP traffic, we were able to see that Users were making a request, which downloaded a malicious script on their host machine</a:t>
            </a:r>
            <a:endParaRPr sz="900">
              <a:latin typeface="Arial"/>
              <a:ea typeface="Arial"/>
              <a:cs typeface="Arial"/>
              <a:sym typeface="Arial"/>
            </a:endParaRPr>
          </a:p>
          <a:p>
            <a:pPr indent="-285750" lvl="0" marL="457200" rtl="0" algn="l">
              <a:lnSpc>
                <a:spcPct val="115000"/>
              </a:lnSpc>
              <a:spcBef>
                <a:spcPts val="1000"/>
              </a:spcBef>
              <a:spcAft>
                <a:spcPts val="0"/>
              </a:spcAft>
              <a:buClr>
                <a:schemeClr val="dk1"/>
              </a:buClr>
              <a:buSzPts val="900"/>
              <a:buFont typeface="Arial"/>
              <a:buChar char="●"/>
            </a:pPr>
            <a:r>
              <a:rPr lang="en-US" sz="900">
                <a:latin typeface="Arial"/>
                <a:ea typeface="Arial"/>
                <a:cs typeface="Arial"/>
                <a:sym typeface="Arial"/>
              </a:rPr>
              <a:t>We were able to confirm this by uploading the june11 file into Virus total to see if it was malicious or not. This file was flagged as malicious and showed that the malware was an Ad-Aware called Trojan.Mint.Zamg.O </a:t>
            </a:r>
            <a:endParaRPr sz="900">
              <a:latin typeface="Arial"/>
              <a:ea typeface="Arial"/>
              <a:cs typeface="Arial"/>
              <a:sym typeface="Arial"/>
            </a:endParaRPr>
          </a:p>
          <a:p>
            <a:pPr indent="-285750" lvl="0" marL="457200" rtl="0" algn="l">
              <a:lnSpc>
                <a:spcPct val="115000"/>
              </a:lnSpc>
              <a:spcBef>
                <a:spcPts val="1000"/>
              </a:spcBef>
              <a:spcAft>
                <a:spcPts val="0"/>
              </a:spcAft>
              <a:buClr>
                <a:schemeClr val="dk1"/>
              </a:buClr>
              <a:buSzPts val="900"/>
              <a:buFont typeface="Arial"/>
              <a:buChar char="●"/>
            </a:pPr>
            <a:r>
              <a:rPr lang="en-US" sz="900">
                <a:solidFill>
                  <a:srgbClr val="202124"/>
                </a:solidFill>
                <a:highlight>
                  <a:srgbClr val="F7EF6A"/>
                </a:highlight>
                <a:latin typeface="Roboto"/>
                <a:ea typeface="Roboto"/>
                <a:cs typeface="Roboto"/>
                <a:sym typeface="Roboto"/>
              </a:rPr>
              <a:t>Adware, or advertising-supported malware, is a term used to describe unwanted software that displays advertisements on your device. An adware virus is considered </a:t>
            </a:r>
            <a:r>
              <a:rPr b="1" lang="en-US" sz="900">
                <a:solidFill>
                  <a:srgbClr val="202124"/>
                </a:solidFill>
                <a:highlight>
                  <a:srgbClr val="F7EF6A"/>
                </a:highlight>
                <a:latin typeface="Roboto"/>
                <a:ea typeface="Roboto"/>
                <a:cs typeface="Roboto"/>
                <a:sym typeface="Roboto"/>
              </a:rPr>
              <a:t>a PUP (potentially unwanted program)</a:t>
            </a:r>
            <a:r>
              <a:rPr lang="en-US" sz="900">
                <a:solidFill>
                  <a:srgbClr val="202124"/>
                </a:solidFill>
                <a:highlight>
                  <a:srgbClr val="F7EF6A"/>
                </a:highlight>
                <a:latin typeface="Roboto"/>
                <a:ea typeface="Roboto"/>
                <a:cs typeface="Roboto"/>
                <a:sym typeface="Roboto"/>
              </a:rPr>
              <a:t>, which means it's a program that is installed without express permission from the user.</a:t>
            </a:r>
            <a:endParaRPr sz="900">
              <a:solidFill>
                <a:srgbClr val="202124"/>
              </a:solidFill>
              <a:highlight>
                <a:srgbClr val="F7EF6A"/>
              </a:highlight>
              <a:latin typeface="Roboto"/>
              <a:ea typeface="Roboto"/>
              <a:cs typeface="Roboto"/>
              <a:sym typeface="Roboto"/>
            </a:endParaRPr>
          </a:p>
          <a:p>
            <a:pPr indent="-285750" lvl="0" marL="457200" rtl="0" algn="l">
              <a:lnSpc>
                <a:spcPct val="115000"/>
              </a:lnSpc>
              <a:spcBef>
                <a:spcPts val="1000"/>
              </a:spcBef>
              <a:spcAft>
                <a:spcPts val="1000"/>
              </a:spcAft>
              <a:buClr>
                <a:srgbClr val="202124"/>
              </a:buClr>
              <a:buSzPts val="900"/>
              <a:buFont typeface="Roboto"/>
              <a:buChar char="●"/>
            </a:pPr>
            <a:r>
              <a:rPr lang="en-US" sz="900">
                <a:solidFill>
                  <a:srgbClr val="202124"/>
                </a:solidFill>
                <a:highlight>
                  <a:schemeClr val="lt1"/>
                </a:highlight>
                <a:latin typeface="Roboto"/>
                <a:ea typeface="Roboto"/>
                <a:cs typeface="Roboto"/>
                <a:sym typeface="Roboto"/>
              </a:rPr>
              <a:t>On the next slide confirms this..</a:t>
            </a:r>
            <a:endParaRPr sz="900">
              <a:solidFill>
                <a:srgbClr val="202124"/>
              </a:solidFill>
              <a:highlight>
                <a:schemeClr val="lt1"/>
              </a:highlight>
              <a:latin typeface="Roboto"/>
              <a:ea typeface="Roboto"/>
              <a:cs typeface="Roboto"/>
              <a:sym typeface="Roboto"/>
            </a:endParaRPr>
          </a:p>
        </p:txBody>
      </p:sp>
      <p:sp>
        <p:nvSpPr>
          <p:cNvPr id="1431" name="Google Shape;1431;g1070e43e7d3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070e43e7d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070e43e7d3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highlight>
                  <a:srgbClr val="F7EF6A"/>
                </a:highlight>
              </a:rPr>
              <a:t>Cherish</a:t>
            </a:r>
            <a:endParaRPr>
              <a:highlight>
                <a:srgbClr val="F7EF6A"/>
              </a:highlight>
            </a:endParaRPr>
          </a:p>
          <a:p>
            <a:pPr indent="-317500" lvl="0" marL="457200" rtl="0" algn="l">
              <a:spcBef>
                <a:spcPts val="0"/>
              </a:spcBef>
              <a:spcAft>
                <a:spcPts val="0"/>
              </a:spcAft>
              <a:buSzPts val="1400"/>
              <a:buChar char="●"/>
            </a:pPr>
            <a:r>
              <a:rPr lang="en-US">
                <a:highlight>
                  <a:srgbClr val="F7EF6A"/>
                </a:highlight>
              </a:rPr>
              <a:t>We uploaded the june11 file into Virus total to see if it was </a:t>
            </a:r>
            <a:r>
              <a:rPr lang="en-US">
                <a:highlight>
                  <a:srgbClr val="F7EF6A"/>
                </a:highlight>
              </a:rPr>
              <a:t>malicious</a:t>
            </a:r>
            <a:r>
              <a:rPr lang="en-US">
                <a:highlight>
                  <a:srgbClr val="F7EF6A"/>
                </a:highlight>
              </a:rPr>
              <a:t> or not. This file was flagged as malicious and showed that the malware was an Ad-Aware called Trojan.Mint.Zamg.O</a:t>
            </a:r>
            <a:r>
              <a:rPr lang="en-US"/>
              <a:t> </a:t>
            </a:r>
            <a:endParaRPr/>
          </a:p>
        </p:txBody>
      </p:sp>
      <p:sp>
        <p:nvSpPr>
          <p:cNvPr id="1441" name="Google Shape;1441;g1070e43e7d3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8bda237585_0_3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8bda237585_0_3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0"/>
              </a:spcBef>
              <a:spcAft>
                <a:spcPts val="0"/>
              </a:spcAft>
              <a:buClr>
                <a:schemeClr val="dk1"/>
              </a:buClr>
              <a:buSzPts val="1600"/>
              <a:buFont typeface="Roboto"/>
              <a:buChar char="●"/>
            </a:pPr>
            <a:r>
              <a:rPr lang="en-US" sz="1600">
                <a:latin typeface="Roboto"/>
                <a:ea typeface="Roboto"/>
                <a:cs typeface="Roboto"/>
                <a:sym typeface="Roboto"/>
              </a:rPr>
              <a:t>Georges</a:t>
            </a:r>
            <a:endParaRPr sz="1600">
              <a:latin typeface="Roboto"/>
              <a:ea typeface="Roboto"/>
              <a:cs typeface="Roboto"/>
              <a:sym typeface="Roboto"/>
            </a:endParaRPr>
          </a:p>
          <a:p>
            <a:pPr indent="-330200" lvl="0" marL="457200" rtl="0" algn="l">
              <a:lnSpc>
                <a:spcPct val="115000"/>
              </a:lnSpc>
              <a:spcBef>
                <a:spcPts val="1000"/>
              </a:spcBef>
              <a:spcAft>
                <a:spcPts val="0"/>
              </a:spcAft>
              <a:buClr>
                <a:schemeClr val="dk1"/>
              </a:buClr>
              <a:buSzPts val="1600"/>
              <a:buFont typeface="Roboto"/>
              <a:buChar char="●"/>
            </a:pPr>
            <a:r>
              <a:rPr lang="en-US" sz="1600">
                <a:latin typeface="Roboto"/>
                <a:ea typeface="Roboto"/>
                <a:cs typeface="Roboto"/>
                <a:sym typeface="Roboto"/>
              </a:rPr>
              <a:t>BitTorrent is a file transfer protocol that is used to download files, FOR EXAMPLE,</a:t>
            </a:r>
            <a:r>
              <a:rPr lang="en-US" sz="1600">
                <a:latin typeface="Roboto"/>
                <a:ea typeface="Roboto"/>
                <a:cs typeface="Roboto"/>
                <a:sym typeface="Roboto"/>
              </a:rPr>
              <a:t> when downloading videos from the internet, BitTorrent will take bits and pieces from others who already have the video on their own computer. This makes the download process faster. The more people who have downloaded the video, the quicker the download. </a:t>
            </a:r>
            <a:endParaRPr sz="1600">
              <a:latin typeface="Roboto"/>
              <a:ea typeface="Roboto"/>
              <a:cs typeface="Roboto"/>
              <a:sym typeface="Roboto"/>
            </a:endParaRPr>
          </a:p>
          <a:p>
            <a:pPr indent="-330200" lvl="0" marL="457200" rtl="0" algn="l">
              <a:lnSpc>
                <a:spcPct val="115000"/>
              </a:lnSpc>
              <a:spcBef>
                <a:spcPts val="1000"/>
              </a:spcBef>
              <a:spcAft>
                <a:spcPts val="0"/>
              </a:spcAft>
              <a:buClr>
                <a:schemeClr val="dk1"/>
              </a:buClr>
              <a:buSzPts val="1600"/>
              <a:buFont typeface="Roboto"/>
              <a:buChar char="●"/>
            </a:pPr>
            <a:r>
              <a:rPr lang="en-US" sz="1600">
                <a:latin typeface="Roboto"/>
                <a:ea typeface="Roboto"/>
                <a:cs typeface="Roboto"/>
                <a:sym typeface="Roboto"/>
              </a:rPr>
              <a:t>Downloading videos this way can be beneficial for the user, </a:t>
            </a:r>
            <a:r>
              <a:rPr lang="en-US" sz="1600">
                <a:latin typeface="Roboto"/>
                <a:ea typeface="Roboto"/>
                <a:cs typeface="Roboto"/>
                <a:sym typeface="Roboto"/>
              </a:rPr>
              <a:t>however</a:t>
            </a:r>
            <a:r>
              <a:rPr lang="en-US" sz="1600">
                <a:latin typeface="Roboto"/>
                <a:ea typeface="Roboto"/>
                <a:cs typeface="Roboto"/>
                <a:sym typeface="Roboto"/>
              </a:rPr>
              <a:t>, there is also a large risk of a virus when downloading pieces of a movie from multiple people over the internet. </a:t>
            </a:r>
            <a:endParaRPr sz="1600">
              <a:latin typeface="Roboto"/>
              <a:ea typeface="Roboto"/>
              <a:cs typeface="Roboto"/>
              <a:sym typeface="Roboto"/>
            </a:endParaRPr>
          </a:p>
          <a:p>
            <a:pPr indent="0" lvl="0" marL="0" rtl="0" algn="l">
              <a:lnSpc>
                <a:spcPct val="115000"/>
              </a:lnSpc>
              <a:spcBef>
                <a:spcPts val="1000"/>
              </a:spcBef>
              <a:spcAft>
                <a:spcPts val="1000"/>
              </a:spcAft>
              <a:buNone/>
            </a:pPr>
            <a:r>
              <a:t/>
            </a:r>
            <a:endParaRPr sz="1600">
              <a:latin typeface="Roboto"/>
              <a:ea typeface="Roboto"/>
              <a:cs typeface="Roboto"/>
              <a:sym typeface="Roboto"/>
            </a:endParaRPr>
          </a:p>
        </p:txBody>
      </p:sp>
      <p:sp>
        <p:nvSpPr>
          <p:cNvPr id="1449" name="Google Shape;1449;g8bda237585_0_32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070e43e7d3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070e43e7d3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Georges</a:t>
            </a:r>
            <a:endParaRPr/>
          </a:p>
          <a:p>
            <a:pPr indent="-317500" lvl="0" marL="457200" rtl="0" algn="l">
              <a:spcBef>
                <a:spcPts val="0"/>
              </a:spcBef>
              <a:spcAft>
                <a:spcPts val="0"/>
              </a:spcAft>
              <a:buSzPts val="1400"/>
              <a:buChar char="●"/>
            </a:pPr>
            <a:r>
              <a:rPr lang="en-US"/>
              <a:t>This is a result of using BitTorrent.</a:t>
            </a:r>
            <a:endParaRPr>
              <a:highlight>
                <a:srgbClr val="F7EF6A"/>
              </a:highlight>
            </a:endParaRPr>
          </a:p>
        </p:txBody>
      </p:sp>
      <p:sp>
        <p:nvSpPr>
          <p:cNvPr id="1458" name="Google Shape;1458;g1070e43e7d3_1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070e43e7d3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070e43e7d3_1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Abdirahman</a:t>
            </a:r>
            <a:endParaRPr/>
          </a:p>
          <a:p>
            <a:pPr indent="0" lvl="0" marL="0" rtl="0" algn="l">
              <a:spcBef>
                <a:spcPts val="0"/>
              </a:spcBef>
              <a:spcAft>
                <a:spcPts val="0"/>
              </a:spcAft>
              <a:buNone/>
            </a:pPr>
            <a:r>
              <a:rPr lang="en-US"/>
              <a:t>This is the Betty Boop video the users downloaded using BitTorrent. As we said earlier, using BitTorrent isn’t </a:t>
            </a:r>
            <a:r>
              <a:rPr lang="en-US"/>
              <a:t>inherently</a:t>
            </a:r>
            <a:r>
              <a:rPr lang="en-US"/>
              <a:t> illegal, however, downloading this movie went against the company’s copyright </a:t>
            </a:r>
            <a:r>
              <a:rPr lang="en-US"/>
              <a:t>infringement</a:t>
            </a:r>
            <a:r>
              <a:rPr lang="en-US"/>
              <a:t> policy. </a:t>
            </a:r>
            <a:endParaRPr/>
          </a:p>
        </p:txBody>
      </p:sp>
      <p:sp>
        <p:nvSpPr>
          <p:cNvPr id="1466" name="Google Shape;1466;g1070e43e7d3_1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bda237585_3_10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8bda237585_3_10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That’s all folks!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78303431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78303431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700"/>
              <a:t>Cameo</a:t>
            </a:r>
            <a:endParaRPr sz="1700"/>
          </a:p>
          <a:p>
            <a:pPr indent="0" lvl="0" marL="0" rtl="0" algn="l">
              <a:spcBef>
                <a:spcPts val="0"/>
              </a:spcBef>
              <a:spcAft>
                <a:spcPts val="0"/>
              </a:spcAft>
              <a:buNone/>
            </a:pPr>
            <a:r>
              <a:rPr lang="en-US" sz="1700"/>
              <a:t>Our presentation will touch on the Network </a:t>
            </a:r>
            <a:r>
              <a:rPr lang="en-US" sz="1700"/>
              <a:t>topology</a:t>
            </a:r>
            <a:r>
              <a:rPr lang="en-US" sz="1700"/>
              <a:t> and critical vulnerabilities as well as the traffic profile, and normal and malicious activity that was discovered on Wireshark.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First</a:t>
            </a:r>
            <a:r>
              <a:rPr lang="en-US" sz="1700"/>
              <a:t> up, we’ll have Abdi talking about the Network Topology and Critical vulnerabilities </a:t>
            </a:r>
            <a:endParaRPr sz="1700"/>
          </a:p>
        </p:txBody>
      </p:sp>
      <p:sp>
        <p:nvSpPr>
          <p:cNvPr id="1331" name="Google Shape;1331;g783034316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076ca723b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076ca723b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9" name="Google Shape;1479;g1076ca723b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8bda237585_3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8bda237585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Cameo</a:t>
            </a:r>
            <a:endParaRPr/>
          </a:p>
          <a:p>
            <a:pPr indent="0" lvl="0" marL="0" rtl="0" algn="l">
              <a:spcBef>
                <a:spcPts val="0"/>
              </a:spcBef>
              <a:spcAft>
                <a:spcPts val="0"/>
              </a:spcAft>
              <a:buNone/>
            </a:pPr>
            <a:r>
              <a:rPr lang="en-US"/>
              <a:t>Network Topology and Critical Vulnerabilities.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8bda237585_3_229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8bda237585_3_2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Font typeface="Arial"/>
              <a:buChar char="●"/>
            </a:pPr>
            <a:r>
              <a:rPr lang="en-US" sz="1400">
                <a:latin typeface="Arial"/>
                <a:ea typeface="Arial"/>
                <a:cs typeface="Arial"/>
                <a:sym typeface="Arial"/>
              </a:rPr>
              <a:t>Abdi</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This network diagram shows that cloud service acting as a hyper v and DNS gateway, the kali linux machine we used to hack into Targets 1 and the ELK machine that we used monitor our target 1 and capstone machine and also to create alerts in Kibana prior to the attack.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Traffic coming from the internet goes to each machine. The Target 1 VM has ports 22 and 80 open and here attackers to gain access.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With these ports open anyone can gain access to another user’s information.</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Monitoring these machines will be required to ensure no attacks are done. Using the ELK server Kabana tools to do this. </a:t>
            </a:r>
            <a:endParaRPr sz="1400">
              <a:latin typeface="Arial"/>
              <a:ea typeface="Arial"/>
              <a:cs typeface="Arial"/>
              <a:sym typeface="Arial"/>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8bda237455_0_24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8bda237455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Abdi</a:t>
            </a:r>
            <a:endParaRPr sz="1200"/>
          </a:p>
          <a:p>
            <a:pPr indent="-304800" lvl="0" marL="457200" rtl="0" algn="l">
              <a:spcBef>
                <a:spcPts val="0"/>
              </a:spcBef>
              <a:spcAft>
                <a:spcPts val="0"/>
              </a:spcAft>
              <a:buSzPts val="1200"/>
              <a:buChar char="●"/>
            </a:pPr>
            <a:r>
              <a:rPr lang="en-US" sz="1200"/>
              <a:t>this is were kind of covering what types of </a:t>
            </a:r>
            <a:r>
              <a:rPr lang="en-US" sz="1200"/>
              <a:t>vulnerability</a:t>
            </a:r>
            <a:r>
              <a:rPr lang="en-US" sz="1200"/>
              <a:t> we found on our target 1 machine.</a:t>
            </a:r>
            <a:endParaRPr sz="1200"/>
          </a:p>
          <a:p>
            <a:pPr indent="-304800" lvl="0" marL="457200" rtl="0" algn="l">
              <a:spcBef>
                <a:spcPts val="0"/>
              </a:spcBef>
              <a:spcAft>
                <a:spcPts val="0"/>
              </a:spcAft>
              <a:buSzPts val="1200"/>
              <a:buChar char="●"/>
            </a:pPr>
            <a:r>
              <a:rPr lang="en-US" sz="1200"/>
              <a:t>the most pressing one we found is python privilege </a:t>
            </a:r>
            <a:r>
              <a:rPr lang="en-US" sz="1200"/>
              <a:t>escalation, were we able to leverage a very common simple one line python script to escalate and to use steven shell to root using his pseudo python access.</a:t>
            </a:r>
            <a:endParaRPr sz="1200"/>
          </a:p>
          <a:p>
            <a:pPr indent="-304800" lvl="0" marL="457200" rtl="0" algn="l">
              <a:spcBef>
                <a:spcPts val="0"/>
              </a:spcBef>
              <a:spcAft>
                <a:spcPts val="0"/>
              </a:spcAft>
              <a:buSzPts val="1200"/>
              <a:buChar char="●"/>
            </a:pPr>
            <a:r>
              <a:rPr lang="en-US" sz="1200"/>
              <a:t>ssh remote is bad </a:t>
            </a:r>
            <a:r>
              <a:rPr lang="en-US" sz="1200"/>
              <a:t>because</a:t>
            </a:r>
            <a:r>
              <a:rPr lang="en-US" sz="1200"/>
              <a:t> unaccounted for attacker to have a privileged access to corporate resources.</a:t>
            </a:r>
            <a:r>
              <a:rPr lang="en-US" sz="1200">
                <a:solidFill>
                  <a:srgbClr val="202124"/>
                </a:solidFill>
                <a:highlight>
                  <a:srgbClr val="FFFFFF"/>
                </a:highlight>
                <a:latin typeface="Roboto"/>
                <a:ea typeface="Roboto"/>
                <a:cs typeface="Roboto"/>
                <a:sym typeface="Roboto"/>
              </a:rPr>
              <a:t> </a:t>
            </a:r>
            <a:endParaRPr sz="1200"/>
          </a:p>
          <a:p>
            <a:pPr indent="-304800" lvl="0" marL="457200" rtl="0" algn="l">
              <a:spcBef>
                <a:spcPts val="0"/>
              </a:spcBef>
              <a:spcAft>
                <a:spcPts val="0"/>
              </a:spcAft>
              <a:buSzPts val="1200"/>
              <a:buChar char="●"/>
            </a:pPr>
            <a:r>
              <a:rPr lang="en-US" sz="1200"/>
              <a:t>html password hash is bad </a:t>
            </a:r>
            <a:r>
              <a:rPr lang="en-US" sz="1200"/>
              <a:t>because a remote attacker can obtain password hash in viewable plain tax</a:t>
            </a:r>
            <a:endParaRPr sz="1200"/>
          </a:p>
          <a:p>
            <a:pPr indent="0" lvl="0" marL="457200" rtl="0" algn="l">
              <a:spcBef>
                <a:spcPts val="0"/>
              </a:spcBef>
              <a:spcAft>
                <a:spcPts val="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8bda237585_3_2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8bda237585_3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8bda237585_0_318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8bda237585_0_3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30200" lvl="0" marL="457200" marR="114300" rtl="0" algn="l">
              <a:lnSpc>
                <a:spcPct val="142857"/>
              </a:lnSpc>
              <a:spcBef>
                <a:spcPts val="500"/>
              </a:spcBef>
              <a:spcAft>
                <a:spcPts val="0"/>
              </a:spcAft>
              <a:buClr>
                <a:srgbClr val="3C4043"/>
              </a:buClr>
              <a:buSzPts val="1600"/>
              <a:buFont typeface="Roboto"/>
              <a:buChar char="●"/>
            </a:pPr>
            <a:r>
              <a:rPr lang="en-US" sz="1600">
                <a:solidFill>
                  <a:srgbClr val="3C4043"/>
                </a:solidFill>
                <a:highlight>
                  <a:srgbClr val="FFFFFF"/>
                </a:highlight>
                <a:latin typeface="Roboto"/>
                <a:ea typeface="Roboto"/>
                <a:cs typeface="Roboto"/>
                <a:sym typeface="Roboto"/>
              </a:rPr>
              <a:t>Mary</a:t>
            </a:r>
            <a:endParaRPr sz="1600">
              <a:solidFill>
                <a:srgbClr val="3C4043"/>
              </a:solidFill>
              <a:highlight>
                <a:srgbClr val="FFFFFF"/>
              </a:highlight>
              <a:latin typeface="Roboto"/>
              <a:ea typeface="Roboto"/>
              <a:cs typeface="Roboto"/>
              <a:sym typeface="Roboto"/>
            </a:endParaRPr>
          </a:p>
          <a:p>
            <a:pPr indent="-330200" lvl="0" marL="457200" marR="114300" rtl="0" algn="l">
              <a:lnSpc>
                <a:spcPct val="142857"/>
              </a:lnSpc>
              <a:spcBef>
                <a:spcPts val="0"/>
              </a:spcBef>
              <a:spcAft>
                <a:spcPts val="0"/>
              </a:spcAft>
              <a:buClr>
                <a:srgbClr val="3C4043"/>
              </a:buClr>
              <a:buSzPts val="1600"/>
              <a:buFont typeface="Roboto"/>
              <a:buChar char="●"/>
            </a:pPr>
            <a:r>
              <a:rPr lang="en-US" sz="1600">
                <a:solidFill>
                  <a:srgbClr val="3C4043"/>
                </a:solidFill>
                <a:highlight>
                  <a:srgbClr val="FFFFFF"/>
                </a:highlight>
                <a:latin typeface="Roboto"/>
                <a:ea typeface="Roboto"/>
                <a:cs typeface="Roboto"/>
                <a:sym typeface="Roboto"/>
              </a:rPr>
              <a:t>From our analysis, we found that there were suspicious activities on the IPs listed next to top talkers</a:t>
            </a:r>
            <a:endParaRPr sz="1600">
              <a:solidFill>
                <a:srgbClr val="3C4043"/>
              </a:solidFill>
              <a:highlight>
                <a:srgbClr val="FFFFFF"/>
              </a:highlight>
              <a:latin typeface="Roboto"/>
              <a:ea typeface="Roboto"/>
              <a:cs typeface="Roboto"/>
              <a:sym typeface="Roboto"/>
            </a:endParaRPr>
          </a:p>
          <a:p>
            <a:pPr indent="-330200" lvl="0" marL="457200" marR="114300" rtl="0" algn="l">
              <a:lnSpc>
                <a:spcPct val="142857"/>
              </a:lnSpc>
              <a:spcBef>
                <a:spcPts val="0"/>
              </a:spcBef>
              <a:spcAft>
                <a:spcPts val="0"/>
              </a:spcAft>
              <a:buClr>
                <a:srgbClr val="3C4043"/>
              </a:buClr>
              <a:buSzPts val="1600"/>
              <a:buFont typeface="Roboto"/>
              <a:buChar char="●"/>
            </a:pPr>
            <a:r>
              <a:rPr lang="en-US" sz="1600">
                <a:solidFill>
                  <a:srgbClr val="3C4043"/>
                </a:solidFill>
                <a:highlight>
                  <a:srgbClr val="FFFFFF"/>
                </a:highlight>
                <a:latin typeface="Roboto"/>
                <a:ea typeface="Roboto"/>
                <a:cs typeface="Roboto"/>
                <a:sym typeface="Roboto"/>
              </a:rPr>
              <a:t>The protocols that were mainly used were TCP/IP, HTTP, and UDP</a:t>
            </a:r>
            <a:endParaRPr sz="1600">
              <a:solidFill>
                <a:srgbClr val="3C4043"/>
              </a:solidFill>
              <a:highlight>
                <a:srgbClr val="F7EF6A"/>
              </a:highlight>
              <a:latin typeface="Roboto"/>
              <a:ea typeface="Roboto"/>
              <a:cs typeface="Roboto"/>
              <a:sym typeface="Roboto"/>
            </a:endParaRPr>
          </a:p>
          <a:p>
            <a:pPr indent="-330200" lvl="0" marL="457200" marR="114300" rtl="0" algn="l">
              <a:lnSpc>
                <a:spcPct val="142857"/>
              </a:lnSpc>
              <a:spcBef>
                <a:spcPts val="0"/>
              </a:spcBef>
              <a:spcAft>
                <a:spcPts val="0"/>
              </a:spcAft>
              <a:buClr>
                <a:srgbClr val="3C4043"/>
              </a:buClr>
              <a:buSzPts val="1600"/>
              <a:buFont typeface="Roboto"/>
              <a:buChar char="●"/>
            </a:pPr>
            <a:r>
              <a:rPr lang="en-US" sz="1600">
                <a:solidFill>
                  <a:srgbClr val="3C4043"/>
                </a:solidFill>
                <a:highlight>
                  <a:schemeClr val="lt1"/>
                </a:highlight>
                <a:latin typeface="Roboto"/>
                <a:ea typeface="Roboto"/>
                <a:cs typeface="Roboto"/>
                <a:sym typeface="Roboto"/>
              </a:rPr>
              <a:t>We were also able to verify 1 malware during this process</a:t>
            </a:r>
            <a:endParaRPr sz="1600">
              <a:solidFill>
                <a:srgbClr val="3C4043"/>
              </a:solidFill>
              <a:highlight>
                <a:schemeClr val="lt1"/>
              </a:highlight>
              <a:latin typeface="Roboto"/>
              <a:ea typeface="Roboto"/>
              <a:cs typeface="Roboto"/>
              <a:sym typeface="Roboto"/>
            </a:endParaRPr>
          </a:p>
          <a:p>
            <a:pPr indent="0" lvl="0" marL="457200" marR="114300" rtl="0" algn="l">
              <a:lnSpc>
                <a:spcPct val="142857"/>
              </a:lnSpc>
              <a:spcBef>
                <a:spcPts val="500"/>
              </a:spcBef>
              <a:spcAft>
                <a:spcPts val="0"/>
              </a:spcAft>
              <a:buNone/>
            </a:pPr>
            <a:r>
              <a:t/>
            </a:r>
            <a:endParaRPr sz="1600">
              <a:solidFill>
                <a:srgbClr val="3C4043"/>
              </a:solidFill>
              <a:highlight>
                <a:srgbClr val="F7EF6A"/>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8bda237585_0_3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8bda237585_0_3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30200" lvl="0" marL="457200" rtl="0" algn="l">
              <a:spcBef>
                <a:spcPts val="0"/>
              </a:spcBef>
              <a:spcAft>
                <a:spcPts val="0"/>
              </a:spcAft>
              <a:buSzPts val="1600"/>
              <a:buChar char="●"/>
            </a:pPr>
            <a:r>
              <a:rPr lang="en-US" sz="1600"/>
              <a:t>Mary</a:t>
            </a:r>
            <a:endParaRPr sz="1600"/>
          </a:p>
          <a:p>
            <a:pPr indent="-330200" lvl="0" marL="457200" rtl="0" algn="l">
              <a:spcBef>
                <a:spcPts val="0"/>
              </a:spcBef>
              <a:spcAft>
                <a:spcPts val="0"/>
              </a:spcAft>
              <a:buSzPts val="1600"/>
              <a:buChar char="●"/>
            </a:pPr>
            <a:r>
              <a:rPr lang="en-US" sz="1600"/>
              <a:t>Some suspicious activities that we observed were Users setting up active directory, watching videos on Youtube,  created their own web server on the corporate network, and used BitTorrent to download movies that were unrelated to work</a:t>
            </a:r>
            <a:endParaRPr sz="1600"/>
          </a:p>
          <a:p>
            <a:pPr indent="-330200" lvl="0" marL="457200" rtl="0" algn="l">
              <a:spcBef>
                <a:spcPts val="0"/>
              </a:spcBef>
              <a:spcAft>
                <a:spcPts val="0"/>
              </a:spcAft>
              <a:buSzPts val="1600"/>
              <a:buChar char="●"/>
            </a:pPr>
            <a:r>
              <a:rPr lang="en-US" sz="1600"/>
              <a:t>BitTorrent isn’t suspicious per se, however, the way in which the users used it was. We’ll touch more on this in a later slide. </a:t>
            </a:r>
            <a:endParaRPr sz="1600"/>
          </a:p>
        </p:txBody>
      </p:sp>
      <p:sp>
        <p:nvSpPr>
          <p:cNvPr id="1379" name="Google Shape;1379;g8bda237585_0_32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8bda237585_3_5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8bda237585_3_5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5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4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50.png"/><Relationship Id="rId4" Type="http://schemas.openxmlformats.org/officeDocument/2006/relationships/image" Target="../media/image40.png"/><Relationship Id="rId5" Type="http://schemas.openxmlformats.org/officeDocument/2006/relationships/image" Target="../media/image5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76.png"/><Relationship Id="rId4"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64.png"/><Relationship Id="rId7"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61.png"/><Relationship Id="rId7" Type="http://schemas.openxmlformats.org/officeDocument/2006/relationships/image" Target="../media/image5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5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70.png"/><Relationship Id="rId4" Type="http://schemas.openxmlformats.org/officeDocument/2006/relationships/image" Target="../media/image65.png"/><Relationship Id="rId5" Type="http://schemas.openxmlformats.org/officeDocument/2006/relationships/image" Target="../media/image77.png"/><Relationship Id="rId6" Type="http://schemas.openxmlformats.org/officeDocument/2006/relationships/image" Target="../media/image66.png"/><Relationship Id="rId7" Type="http://schemas.openxmlformats.org/officeDocument/2006/relationships/image" Target="../media/image78.png"/><Relationship Id="rId8" Type="http://schemas.openxmlformats.org/officeDocument/2006/relationships/image" Target="../media/image7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98.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83.png"/><Relationship Id="rId4" Type="http://schemas.openxmlformats.org/officeDocument/2006/relationships/image" Target="../media/image72.png"/><Relationship Id="rId5" Type="http://schemas.openxmlformats.org/officeDocument/2006/relationships/image" Target="../media/image75.png"/><Relationship Id="rId6" Type="http://schemas.openxmlformats.org/officeDocument/2006/relationships/image" Target="../media/image9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91.png"/><Relationship Id="rId5" Type="http://schemas.openxmlformats.org/officeDocument/2006/relationships/image" Target="../media/image88.png"/><Relationship Id="rId6" Type="http://schemas.openxmlformats.org/officeDocument/2006/relationships/image" Target="../media/image96.png"/><Relationship Id="rId7" Type="http://schemas.openxmlformats.org/officeDocument/2006/relationships/image" Target="../media/image90.png"/><Relationship Id="rId8" Type="http://schemas.openxmlformats.org/officeDocument/2006/relationships/image" Target="../media/image9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95.png"/><Relationship Id="rId4" Type="http://schemas.openxmlformats.org/officeDocument/2006/relationships/image" Target="../media/image101.png"/><Relationship Id="rId9" Type="http://schemas.openxmlformats.org/officeDocument/2006/relationships/image" Target="../media/image99.png"/><Relationship Id="rId5" Type="http://schemas.openxmlformats.org/officeDocument/2006/relationships/image" Target="../media/image102.png"/><Relationship Id="rId6" Type="http://schemas.openxmlformats.org/officeDocument/2006/relationships/image" Target="../media/image97.png"/><Relationship Id="rId7" Type="http://schemas.openxmlformats.org/officeDocument/2006/relationships/image" Target="../media/image93.png"/><Relationship Id="rId8" Type="http://schemas.openxmlformats.org/officeDocument/2006/relationships/image" Target="../media/image10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2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12" name="Shape 1312"/>
        <p:cNvGrpSpPr/>
        <p:nvPr/>
      </p:nvGrpSpPr>
      <p:grpSpPr>
        <a:xfrm>
          <a:off x="0" y="0"/>
          <a:ext cx="0" cy="0"/>
          <a:chOff x="0" y="0"/>
          <a:chExt cx="0" cy="0"/>
        </a:xfrm>
      </p:grpSpPr>
      <p:pic>
        <p:nvPicPr>
          <p:cNvPr id="1313" name="Google Shape;1313;p83"/>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14" name="Google Shape;1314;p83"/>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5" name="Google Shape;1315;p83"/>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16" name="Google Shape;1316;p83"/>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7" name="Google Shape;1317;p83"/>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8" name="Google Shape;1318;p8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cxnSp>
        <p:nvCxnSpPr>
          <p:cNvPr id="1319" name="Google Shape;1319;p8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20" name="Google Shape;1320;p8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21" name="Google Shape;1321;p83"/>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3" Type="http://schemas.openxmlformats.org/officeDocument/2006/relationships/theme" Target="../theme/theme4.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9.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9.png"/><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0.xml"/><Relationship Id="rId3" Type="http://schemas.openxmlformats.org/officeDocument/2006/relationships/hyperlink" Target="http://www.youtube.com/watch?v=OTz1x-D4BlM" TargetMode="External"/><Relationship Id="rId4" Type="http://schemas.openxmlformats.org/officeDocument/2006/relationships/image" Target="../media/image1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84"/>
          <p:cNvSpPr txBox="1"/>
          <p:nvPr>
            <p:ph type="title"/>
          </p:nvPr>
        </p:nvSpPr>
        <p:spPr>
          <a:xfrm>
            <a:off x="1199500" y="4659825"/>
            <a:ext cx="22446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a:p>
            <a:pPr indent="0" lvl="0" marL="0" rtl="0" algn="l">
              <a:spcBef>
                <a:spcPts val="0"/>
              </a:spcBef>
              <a:spcAft>
                <a:spcPts val="0"/>
              </a:spcAft>
              <a:buNone/>
            </a:pPr>
            <a:r>
              <a:t/>
            </a:r>
            <a:endParaRPr sz="4000">
              <a:latin typeface="Roboto"/>
              <a:ea typeface="Roboto"/>
              <a:cs typeface="Roboto"/>
              <a:sym typeface="Roboto"/>
            </a:endParaRPr>
          </a:p>
          <a:p>
            <a:pPr indent="0" lvl="0" marL="0" rtl="0" algn="l">
              <a:spcBef>
                <a:spcPts val="0"/>
              </a:spcBef>
              <a:spcAft>
                <a:spcPts val="0"/>
              </a:spcAft>
              <a:buNone/>
            </a:pPr>
            <a:r>
              <a:t/>
            </a:r>
            <a:endParaRPr sz="4000">
              <a:latin typeface="Roboto"/>
              <a:ea typeface="Roboto"/>
              <a:cs typeface="Roboto"/>
              <a:sym typeface="Roboto"/>
            </a:endParaRPr>
          </a:p>
          <a:p>
            <a:pPr indent="0" lvl="0" marL="0" rtl="0" algn="l">
              <a:spcBef>
                <a:spcPts val="0"/>
              </a:spcBef>
              <a:spcAft>
                <a:spcPts val="0"/>
              </a:spcAft>
              <a:buNone/>
            </a:pPr>
            <a:r>
              <a:rPr lang="en-US" sz="4000">
                <a:latin typeface="Roboto"/>
                <a:ea typeface="Roboto"/>
                <a:cs typeface="Roboto"/>
                <a:sym typeface="Roboto"/>
              </a:rPr>
              <a:t>Cameo Reindl, Phil Snell, Abdisalan Firin, Mary Yang, Georges Avenie, Omolabake Oladimeji, and Abdirahman Abdullahi</a:t>
            </a:r>
            <a:endParaRPr sz="4000">
              <a:latin typeface="Roboto"/>
              <a:ea typeface="Roboto"/>
              <a:cs typeface="Roboto"/>
              <a:sym typeface="Roboto"/>
            </a:endParaRPr>
          </a:p>
        </p:txBody>
      </p:sp>
      <p:sp>
        <p:nvSpPr>
          <p:cNvPr id="1327" name="Google Shape;1327;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Watching YouTube, reading the news</a:t>
            </a:r>
            <a:endParaRPr/>
          </a:p>
        </p:txBody>
      </p:sp>
      <p:sp>
        <p:nvSpPr>
          <p:cNvPr id="1397" name="Google Shape;1397;p93"/>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chemeClr val="dk1"/>
                </a:solidFill>
              </a:rPr>
              <a:t>Summarize the following:</a:t>
            </a:r>
            <a:endParaRPr>
              <a:solidFill>
                <a:schemeClr val="dk1"/>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1398" name="Google Shape;1398;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9" name="Google Shape;1399;p93"/>
          <p:cNvSpPr txBox="1"/>
          <p:nvPr>
            <p:ph idx="3" type="body"/>
          </p:nvPr>
        </p:nvSpPr>
        <p:spPr>
          <a:xfrm>
            <a:off x="849075" y="3294900"/>
            <a:ext cx="10671600" cy="83547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SzPts val="3700"/>
              <a:buChar char="●"/>
            </a:pPr>
            <a:r>
              <a:rPr lang="en-US"/>
              <a:t>We observed </a:t>
            </a:r>
            <a:r>
              <a:rPr lang="en-US"/>
              <a:t>a lot</a:t>
            </a:r>
            <a:r>
              <a:rPr lang="en-US"/>
              <a:t> of traffic using DNS</a:t>
            </a:r>
            <a:endParaRPr/>
          </a:p>
          <a:p>
            <a:pPr indent="-463550" lvl="0" marL="457200" rtl="0" algn="l">
              <a:lnSpc>
                <a:spcPct val="115000"/>
              </a:lnSpc>
              <a:spcBef>
                <a:spcPts val="1000"/>
              </a:spcBef>
              <a:spcAft>
                <a:spcPts val="0"/>
              </a:spcAft>
              <a:buSzPts val="3700"/>
              <a:buChar char="●"/>
            </a:pPr>
            <a:r>
              <a:rPr lang="en-US"/>
              <a:t>The user was watching YouTube vid</a:t>
            </a:r>
            <a:r>
              <a:rPr lang="en-US"/>
              <a:t>eos</a:t>
            </a:r>
            <a:endParaRPr>
              <a:highlight>
                <a:schemeClr val="accent6"/>
              </a:highlight>
            </a:endParaRPr>
          </a:p>
          <a:p>
            <a:pPr indent="0" lvl="0" marL="457200" rtl="0" algn="l">
              <a:lnSpc>
                <a:spcPct val="115000"/>
              </a:lnSpc>
              <a:spcBef>
                <a:spcPts val="1000"/>
              </a:spcBef>
              <a:spcAft>
                <a:spcPts val="1000"/>
              </a:spcAft>
              <a:buNone/>
            </a:pPr>
            <a:r>
              <a:t/>
            </a:r>
            <a:endParaRPr/>
          </a:p>
        </p:txBody>
      </p:sp>
      <p:pic>
        <p:nvPicPr>
          <p:cNvPr id="1400" name="Google Shape;1400;p93"/>
          <p:cNvPicPr preferRelativeResize="0"/>
          <p:nvPr/>
        </p:nvPicPr>
        <p:blipFill>
          <a:blip r:embed="rId3">
            <a:alphaModFix/>
          </a:blip>
          <a:stretch>
            <a:fillRect/>
          </a:stretch>
        </p:blipFill>
        <p:spPr>
          <a:xfrm>
            <a:off x="13583525" y="1717800"/>
            <a:ext cx="10671725" cy="6002851"/>
          </a:xfrm>
          <a:prstGeom prst="rect">
            <a:avLst/>
          </a:prstGeom>
          <a:noFill/>
          <a:ln>
            <a:noFill/>
          </a:ln>
        </p:spPr>
      </p:pic>
      <p:pic>
        <p:nvPicPr>
          <p:cNvPr id="1401" name="Google Shape;1401;p93"/>
          <p:cNvPicPr preferRelativeResize="0"/>
          <p:nvPr/>
        </p:nvPicPr>
        <p:blipFill>
          <a:blip r:embed="rId4">
            <a:alphaModFix/>
          </a:blip>
          <a:stretch>
            <a:fillRect/>
          </a:stretch>
        </p:blipFill>
        <p:spPr>
          <a:xfrm>
            <a:off x="2356300" y="6335850"/>
            <a:ext cx="9905424" cy="640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BitTorrent used to download work related files:</a:t>
            </a:r>
            <a:endParaRPr/>
          </a:p>
        </p:txBody>
      </p:sp>
      <p:sp>
        <p:nvSpPr>
          <p:cNvPr id="1408" name="Google Shape;1408;p9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t>Summarize the following:</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1409" name="Google Shape;1409;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0" name="Google Shape;1410;p94"/>
          <p:cNvSpPr txBox="1"/>
          <p:nvPr>
            <p:ph idx="3" type="body"/>
          </p:nvPr>
        </p:nvSpPr>
        <p:spPr>
          <a:xfrm>
            <a:off x="745225" y="3424675"/>
            <a:ext cx="110301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SzPts val="3700"/>
              <a:buChar char="●"/>
            </a:pPr>
            <a:r>
              <a:rPr lang="en-US"/>
              <a:t>We observed HTTP </a:t>
            </a:r>
            <a:r>
              <a:rPr lang="en-US"/>
              <a:t>traffic </a:t>
            </a:r>
            <a:endParaRPr/>
          </a:p>
          <a:p>
            <a:pPr indent="-463550" lvl="0" marL="457200" rtl="0" algn="l">
              <a:lnSpc>
                <a:spcPct val="115000"/>
              </a:lnSpc>
              <a:spcBef>
                <a:spcPts val="1000"/>
              </a:spcBef>
              <a:spcAft>
                <a:spcPts val="0"/>
              </a:spcAft>
              <a:buSzPts val="3700"/>
              <a:buChar char="●"/>
            </a:pPr>
            <a:r>
              <a:rPr lang="en-US">
                <a:solidFill>
                  <a:schemeClr val="dk1"/>
                </a:solidFill>
              </a:rPr>
              <a:t>Users were downloading work related files using BitTorrent</a:t>
            </a:r>
            <a:endParaRPr/>
          </a:p>
          <a:p>
            <a:pPr indent="0" lvl="0" marL="457200" rtl="0" algn="l">
              <a:lnSpc>
                <a:spcPct val="115000"/>
              </a:lnSpc>
              <a:spcBef>
                <a:spcPts val="1000"/>
              </a:spcBef>
              <a:spcAft>
                <a:spcPts val="1000"/>
              </a:spcAft>
              <a:buNone/>
            </a:pPr>
            <a:r>
              <a:t/>
            </a:r>
            <a:endParaRPr/>
          </a:p>
        </p:txBody>
      </p:sp>
      <p:pic>
        <p:nvPicPr>
          <p:cNvPr id="1411" name="Google Shape;1411;p94"/>
          <p:cNvPicPr preferRelativeResize="0"/>
          <p:nvPr/>
        </p:nvPicPr>
        <p:blipFill>
          <a:blip r:embed="rId3">
            <a:alphaModFix/>
          </a:blip>
          <a:stretch>
            <a:fillRect/>
          </a:stretch>
        </p:blipFill>
        <p:spPr>
          <a:xfrm>
            <a:off x="1200025" y="6500700"/>
            <a:ext cx="11029950" cy="6453301"/>
          </a:xfrm>
          <a:prstGeom prst="rect">
            <a:avLst/>
          </a:prstGeom>
          <a:noFill/>
          <a:ln>
            <a:noFill/>
          </a:ln>
        </p:spPr>
      </p:pic>
      <p:pic>
        <p:nvPicPr>
          <p:cNvPr id="1412" name="Google Shape;1412;p94"/>
          <p:cNvPicPr preferRelativeResize="0"/>
          <p:nvPr/>
        </p:nvPicPr>
        <p:blipFill>
          <a:blip r:embed="rId4">
            <a:alphaModFix/>
          </a:blip>
          <a:stretch>
            <a:fillRect/>
          </a:stretch>
        </p:blipFill>
        <p:spPr>
          <a:xfrm>
            <a:off x="12564175" y="2027900"/>
            <a:ext cx="11234424" cy="9420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95"/>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Malicious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418" name="Google Shape;1418;p9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96"/>
          <p:cNvSpPr txBox="1"/>
          <p:nvPr>
            <p:ph type="title"/>
          </p:nvPr>
        </p:nvSpPr>
        <p:spPr>
          <a:xfrm>
            <a:off x="-32800"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4400"/>
              <a:t>Users created their own web server on the corporate network and set up Active Directory</a:t>
            </a:r>
            <a:endParaRPr sz="6500"/>
          </a:p>
        </p:txBody>
      </p:sp>
      <p:sp>
        <p:nvSpPr>
          <p:cNvPr id="1425" name="Google Shape;1425;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6" name="Google Shape;1426;p96"/>
          <p:cNvSpPr txBox="1"/>
          <p:nvPr>
            <p:ph idx="3" type="body"/>
          </p:nvPr>
        </p:nvSpPr>
        <p:spPr>
          <a:xfrm>
            <a:off x="-242200" y="3226300"/>
            <a:ext cx="7097400" cy="73092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a:solidFill>
                <a:schemeClr val="dk1"/>
              </a:solidFill>
            </a:endParaRPr>
          </a:p>
          <a:p>
            <a:pPr indent="-463550" lvl="0" marL="457200" rtl="0" algn="l">
              <a:lnSpc>
                <a:spcPct val="115000"/>
              </a:lnSpc>
              <a:spcBef>
                <a:spcPts val="1000"/>
              </a:spcBef>
              <a:spcAft>
                <a:spcPts val="0"/>
              </a:spcAft>
              <a:buClr>
                <a:schemeClr val="dk1"/>
              </a:buClr>
              <a:buSzPts val="3700"/>
              <a:buChar char="●"/>
            </a:pPr>
            <a:r>
              <a:rPr lang="en-US">
                <a:solidFill>
                  <a:schemeClr val="dk1"/>
                </a:solidFill>
              </a:rPr>
              <a:t>Observed the DNS protocol </a:t>
            </a:r>
            <a:endParaRPr>
              <a:solidFill>
                <a:schemeClr val="dk1"/>
              </a:solidFill>
            </a:endParaRPr>
          </a:p>
          <a:p>
            <a:pPr indent="-463550" lvl="0" marL="457200" rtl="0" algn="l">
              <a:lnSpc>
                <a:spcPct val="115000"/>
              </a:lnSpc>
              <a:spcBef>
                <a:spcPts val="1000"/>
              </a:spcBef>
              <a:spcAft>
                <a:spcPts val="1000"/>
              </a:spcAft>
              <a:buClr>
                <a:schemeClr val="dk1"/>
              </a:buClr>
              <a:buSzPts val="3700"/>
              <a:buChar char="●"/>
            </a:pPr>
            <a:r>
              <a:rPr lang="en-US">
                <a:solidFill>
                  <a:schemeClr val="dk1"/>
                </a:solidFill>
              </a:rPr>
              <a:t>It appears that the user has created a domain called frank-n-ted-dc.frank-n-ted.com </a:t>
            </a:r>
            <a:endParaRPr/>
          </a:p>
        </p:txBody>
      </p:sp>
      <p:pic>
        <p:nvPicPr>
          <p:cNvPr id="1427" name="Google Shape;1427;p96"/>
          <p:cNvPicPr preferRelativeResize="0"/>
          <p:nvPr/>
        </p:nvPicPr>
        <p:blipFill>
          <a:blip r:embed="rId3">
            <a:alphaModFix/>
          </a:blip>
          <a:stretch>
            <a:fillRect/>
          </a:stretch>
        </p:blipFill>
        <p:spPr>
          <a:xfrm>
            <a:off x="6399883" y="2947750"/>
            <a:ext cx="17427217" cy="87891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5000"/>
              <a:t>Adware was downloaded as a result of their Youtube activity</a:t>
            </a:r>
            <a:endParaRPr sz="7100"/>
          </a:p>
        </p:txBody>
      </p:sp>
      <p:sp>
        <p:nvSpPr>
          <p:cNvPr id="1434" name="Google Shape;1434;p9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t>Summarize the following:</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1435" name="Google Shape;1435;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6" name="Google Shape;1436;p97"/>
          <p:cNvSpPr txBox="1"/>
          <p:nvPr>
            <p:ph idx="3" type="body"/>
          </p:nvPr>
        </p:nvSpPr>
        <p:spPr>
          <a:xfrm>
            <a:off x="475" y="3413700"/>
            <a:ext cx="11021400" cy="9670200"/>
          </a:xfrm>
          <a:prstGeom prst="rect">
            <a:avLst/>
          </a:prstGeom>
        </p:spPr>
        <p:txBody>
          <a:bodyPr anchorCtr="0" anchor="t" bIns="2437975" lIns="1219000" spcFirstLastPara="1" rIns="1219000" wrap="square" tIns="0">
            <a:noAutofit/>
          </a:bodyPr>
          <a:lstStyle/>
          <a:p>
            <a:pPr indent="0" lvl="0" marL="457200" rtl="0" algn="l">
              <a:lnSpc>
                <a:spcPct val="115000"/>
              </a:lnSpc>
              <a:spcBef>
                <a:spcPts val="0"/>
              </a:spcBef>
              <a:spcAft>
                <a:spcPts val="0"/>
              </a:spcAft>
              <a:buNone/>
            </a:pPr>
            <a:r>
              <a:t/>
            </a:r>
            <a:endParaRPr>
              <a:solidFill>
                <a:schemeClr val="dk1"/>
              </a:solidFill>
            </a:endParaRPr>
          </a:p>
          <a:p>
            <a:pPr indent="-463550" lvl="0" marL="457200" rtl="0" algn="l">
              <a:lnSpc>
                <a:spcPct val="115000"/>
              </a:lnSpc>
              <a:spcBef>
                <a:spcPts val="1000"/>
              </a:spcBef>
              <a:spcAft>
                <a:spcPts val="0"/>
              </a:spcAft>
              <a:buClr>
                <a:schemeClr val="dk1"/>
              </a:buClr>
              <a:buSzPts val="3700"/>
              <a:buChar char="●"/>
            </a:pPr>
            <a:r>
              <a:rPr lang="en-US">
                <a:solidFill>
                  <a:schemeClr val="dk1"/>
                </a:solidFill>
              </a:rPr>
              <a:t>Observed the HTTP traffic</a:t>
            </a:r>
            <a:endParaRPr>
              <a:solidFill>
                <a:schemeClr val="dk1"/>
              </a:solidFill>
            </a:endParaRPr>
          </a:p>
          <a:p>
            <a:pPr indent="-463550" lvl="0" marL="457200" rtl="0" algn="l">
              <a:lnSpc>
                <a:spcPct val="115000"/>
              </a:lnSpc>
              <a:spcBef>
                <a:spcPts val="1000"/>
              </a:spcBef>
              <a:spcAft>
                <a:spcPts val="0"/>
              </a:spcAft>
              <a:buClr>
                <a:schemeClr val="dk1"/>
              </a:buClr>
              <a:buSzPts val="3700"/>
              <a:buChar char="●"/>
            </a:pPr>
            <a:r>
              <a:rPr lang="en-US">
                <a:solidFill>
                  <a:schemeClr val="dk1"/>
                </a:solidFill>
              </a:rPr>
              <a:t>The user was likely watching Youtube videos and as a result of that clicked on a malicious adware that downloaded a malicious script onto</a:t>
            </a:r>
            <a:endParaRPr>
              <a:solidFill>
                <a:schemeClr val="dk1"/>
              </a:solidFill>
            </a:endParaRPr>
          </a:p>
          <a:p>
            <a:pPr indent="0" lvl="0" marL="457200" rtl="0" algn="l">
              <a:lnSpc>
                <a:spcPct val="115000"/>
              </a:lnSpc>
              <a:spcBef>
                <a:spcPts val="1000"/>
              </a:spcBef>
              <a:spcAft>
                <a:spcPts val="0"/>
              </a:spcAft>
              <a:buNone/>
            </a:pPr>
            <a:r>
              <a:rPr lang="en-US">
                <a:solidFill>
                  <a:schemeClr val="dk1"/>
                </a:solidFill>
              </a:rPr>
              <a:t> their computer.  </a:t>
            </a:r>
            <a:endParaRPr>
              <a:solidFill>
                <a:schemeClr val="dk1"/>
              </a:solidFill>
            </a:endParaRPr>
          </a:p>
          <a:p>
            <a:pPr indent="-463550" lvl="0" marL="457200" rtl="0" algn="l">
              <a:lnSpc>
                <a:spcPct val="115000"/>
              </a:lnSpc>
              <a:spcBef>
                <a:spcPts val="1000"/>
              </a:spcBef>
              <a:spcAft>
                <a:spcPts val="1000"/>
              </a:spcAft>
              <a:buClr>
                <a:schemeClr val="dk1"/>
              </a:buClr>
              <a:buSzPts val="3700"/>
              <a:buChar char="●"/>
            </a:pPr>
            <a:r>
              <a:rPr lang="en-US">
                <a:solidFill>
                  <a:schemeClr val="dk1"/>
                </a:solidFill>
              </a:rPr>
              <a:t>F</a:t>
            </a:r>
            <a:r>
              <a:rPr lang="en-US">
                <a:solidFill>
                  <a:schemeClr val="dk1"/>
                </a:solidFill>
              </a:rPr>
              <a:t>ound a suspicious file called june11.dll</a:t>
            </a:r>
            <a:endParaRPr/>
          </a:p>
        </p:txBody>
      </p:sp>
      <p:pic>
        <p:nvPicPr>
          <p:cNvPr id="1437" name="Google Shape;1437;p97"/>
          <p:cNvPicPr preferRelativeResize="0"/>
          <p:nvPr/>
        </p:nvPicPr>
        <p:blipFill>
          <a:blip r:embed="rId3">
            <a:alphaModFix/>
          </a:blip>
          <a:stretch>
            <a:fillRect/>
          </a:stretch>
        </p:blipFill>
        <p:spPr>
          <a:xfrm>
            <a:off x="10298325" y="1901225"/>
            <a:ext cx="13574726" cy="1089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Proof of malicious file</a:t>
            </a:r>
            <a:endParaRPr/>
          </a:p>
        </p:txBody>
      </p:sp>
      <p:sp>
        <p:nvSpPr>
          <p:cNvPr id="1444" name="Google Shape;1444;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45" name="Google Shape;1445;p98"/>
          <p:cNvPicPr preferRelativeResize="0"/>
          <p:nvPr/>
        </p:nvPicPr>
        <p:blipFill>
          <a:blip r:embed="rId3">
            <a:alphaModFix/>
          </a:blip>
          <a:stretch>
            <a:fillRect/>
          </a:stretch>
        </p:blipFill>
        <p:spPr>
          <a:xfrm>
            <a:off x="591625" y="1824887"/>
            <a:ext cx="23025151" cy="109039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6500"/>
              <a:t>BitTorrent:</a:t>
            </a:r>
            <a:endParaRPr sz="6500"/>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3" name="Google Shape;1453;p99"/>
          <p:cNvSpPr txBox="1"/>
          <p:nvPr>
            <p:ph idx="3" type="body"/>
          </p:nvPr>
        </p:nvSpPr>
        <p:spPr>
          <a:xfrm>
            <a:off x="289800" y="2320775"/>
            <a:ext cx="13593000" cy="10299900"/>
          </a:xfrm>
          <a:prstGeom prst="rect">
            <a:avLst/>
          </a:prstGeom>
        </p:spPr>
        <p:txBody>
          <a:bodyPr anchorCtr="0" anchor="t" bIns="2437975" lIns="1219000" spcFirstLastPara="1" rIns="1219000" wrap="square" tIns="0">
            <a:noAutofit/>
          </a:bodyPr>
          <a:lstStyle/>
          <a:p>
            <a:pPr indent="0" lvl="0" marL="457200" rtl="0" algn="l">
              <a:lnSpc>
                <a:spcPct val="115000"/>
              </a:lnSpc>
              <a:spcBef>
                <a:spcPts val="0"/>
              </a:spcBef>
              <a:spcAft>
                <a:spcPts val="0"/>
              </a:spcAft>
              <a:buNone/>
            </a:pPr>
            <a:r>
              <a:t/>
            </a:r>
            <a:endParaRPr>
              <a:solidFill>
                <a:schemeClr val="dk1"/>
              </a:solidFill>
            </a:endParaRPr>
          </a:p>
          <a:p>
            <a:pPr indent="-463550" lvl="0" marL="457200" rtl="0" algn="l">
              <a:lnSpc>
                <a:spcPct val="115000"/>
              </a:lnSpc>
              <a:spcBef>
                <a:spcPts val="1000"/>
              </a:spcBef>
              <a:spcAft>
                <a:spcPts val="0"/>
              </a:spcAft>
              <a:buClr>
                <a:schemeClr val="dk1"/>
              </a:buClr>
              <a:buSzPts val="3700"/>
              <a:buChar char="●"/>
            </a:pPr>
            <a:r>
              <a:rPr lang="en-US">
                <a:solidFill>
                  <a:schemeClr val="dk1"/>
                </a:solidFill>
              </a:rPr>
              <a:t>BitTorrent, when downloading videos from the internet, will take bits and pieces from others who already have the video on their own computer. This makes the download process faster. The more people who have downloaded the video, the quicker the download. </a:t>
            </a:r>
            <a:endParaRPr>
              <a:solidFill>
                <a:schemeClr val="dk1"/>
              </a:solidFill>
            </a:endParaRPr>
          </a:p>
          <a:p>
            <a:pPr indent="-463550" lvl="0" marL="457200" rtl="0" algn="l">
              <a:lnSpc>
                <a:spcPct val="115000"/>
              </a:lnSpc>
              <a:spcBef>
                <a:spcPts val="1000"/>
              </a:spcBef>
              <a:spcAft>
                <a:spcPts val="0"/>
              </a:spcAft>
              <a:buClr>
                <a:schemeClr val="dk1"/>
              </a:buClr>
              <a:buSzPts val="3700"/>
              <a:buChar char="●"/>
            </a:pPr>
            <a:r>
              <a:rPr lang="en-US">
                <a:solidFill>
                  <a:schemeClr val="dk1"/>
                </a:solidFill>
              </a:rPr>
              <a:t>The users</a:t>
            </a:r>
            <a:r>
              <a:rPr lang="en-US">
                <a:solidFill>
                  <a:schemeClr val="dk1"/>
                </a:solidFill>
              </a:rPr>
              <a:t> </a:t>
            </a:r>
            <a:r>
              <a:rPr lang="en-US">
                <a:solidFill>
                  <a:schemeClr val="dk1"/>
                </a:solidFill>
              </a:rPr>
              <a:t>downloaded a movie through BitTorrent on HTTP. </a:t>
            </a:r>
            <a:endParaRPr>
              <a:solidFill>
                <a:schemeClr val="dk1"/>
              </a:solidFill>
            </a:endParaRPr>
          </a:p>
          <a:p>
            <a:pPr indent="-463550" lvl="1" marL="914400" rtl="0" algn="l">
              <a:lnSpc>
                <a:spcPct val="115000"/>
              </a:lnSpc>
              <a:spcBef>
                <a:spcPts val="1000"/>
              </a:spcBef>
              <a:spcAft>
                <a:spcPts val="0"/>
              </a:spcAft>
              <a:buClr>
                <a:schemeClr val="dk1"/>
              </a:buClr>
              <a:buSzPts val="3700"/>
              <a:buChar char="○"/>
            </a:pPr>
            <a:r>
              <a:rPr lang="en-US">
                <a:solidFill>
                  <a:schemeClr val="dk1"/>
                </a:solidFill>
              </a:rPr>
              <a:t>Using BitTorrent for work purposes is allowed. </a:t>
            </a:r>
            <a:endParaRPr>
              <a:solidFill>
                <a:schemeClr val="dk1"/>
              </a:solidFill>
            </a:endParaRPr>
          </a:p>
          <a:p>
            <a:pPr indent="-463550" lvl="1" marL="914400" rtl="0" algn="l">
              <a:lnSpc>
                <a:spcPct val="115000"/>
              </a:lnSpc>
              <a:spcBef>
                <a:spcPts val="1000"/>
              </a:spcBef>
              <a:spcAft>
                <a:spcPts val="0"/>
              </a:spcAft>
              <a:buClr>
                <a:schemeClr val="dk1"/>
              </a:buClr>
              <a:buSzPts val="3700"/>
              <a:buChar char="○"/>
            </a:pPr>
            <a:r>
              <a:rPr lang="en-US">
                <a:solidFill>
                  <a:schemeClr val="dk1"/>
                </a:solidFill>
              </a:rPr>
              <a:t>The movie downloaded was strictly against the </a:t>
            </a:r>
            <a:r>
              <a:rPr lang="en-US">
                <a:solidFill>
                  <a:schemeClr val="dk1"/>
                </a:solidFill>
              </a:rPr>
              <a:t>company</a:t>
            </a:r>
            <a:r>
              <a:rPr lang="en-US">
                <a:solidFill>
                  <a:schemeClr val="dk1"/>
                </a:solidFill>
              </a:rPr>
              <a:t>’s copyright infringement policy and therefore illegal. </a:t>
            </a:r>
            <a:endParaRPr>
              <a:solidFill>
                <a:schemeClr val="dk1"/>
              </a:solidFill>
            </a:endParaRPr>
          </a:p>
          <a:p>
            <a:pPr indent="0" lvl="0" marL="457200" rtl="0" algn="l">
              <a:lnSpc>
                <a:spcPct val="115000"/>
              </a:lnSpc>
              <a:spcBef>
                <a:spcPts val="1000"/>
              </a:spcBef>
              <a:spcAft>
                <a:spcPts val="1000"/>
              </a:spcAft>
              <a:buNone/>
            </a:pPr>
            <a:r>
              <a:t/>
            </a:r>
            <a:endParaRPr/>
          </a:p>
        </p:txBody>
      </p:sp>
      <p:pic>
        <p:nvPicPr>
          <p:cNvPr id="1454" name="Google Shape;1454;p99"/>
          <p:cNvPicPr preferRelativeResize="0"/>
          <p:nvPr/>
        </p:nvPicPr>
        <p:blipFill rotWithShape="1">
          <a:blip r:embed="rId3">
            <a:alphaModFix/>
          </a:blip>
          <a:srcRect b="0" l="11947" r="11217" t="0"/>
          <a:stretch/>
        </p:blipFill>
        <p:spPr>
          <a:xfrm>
            <a:off x="14111400" y="3887383"/>
            <a:ext cx="8643200" cy="62995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Betty Boop:</a:t>
            </a:r>
            <a:endParaRPr/>
          </a:p>
        </p:txBody>
      </p:sp>
      <p:sp>
        <p:nvSpPr>
          <p:cNvPr id="1461" name="Google Shape;1461;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62" name="Google Shape;1462;p100"/>
          <p:cNvPicPr preferRelativeResize="0"/>
          <p:nvPr/>
        </p:nvPicPr>
        <p:blipFill>
          <a:blip r:embed="rId3">
            <a:alphaModFix/>
          </a:blip>
          <a:stretch>
            <a:fillRect/>
          </a:stretch>
        </p:blipFill>
        <p:spPr>
          <a:xfrm>
            <a:off x="270525" y="1655825"/>
            <a:ext cx="23836600" cy="1129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69" name="Google Shape;1469;p101"/>
          <p:cNvPicPr preferRelativeResize="0"/>
          <p:nvPr/>
        </p:nvPicPr>
        <p:blipFill>
          <a:blip r:embed="rId3">
            <a:alphaModFix/>
          </a:blip>
          <a:stretch>
            <a:fillRect/>
          </a:stretch>
        </p:blipFill>
        <p:spPr>
          <a:xfrm>
            <a:off x="1804675" y="2055975"/>
            <a:ext cx="20768301" cy="11054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02"/>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Lato Light"/>
                <a:ea typeface="Lato Light"/>
                <a:cs typeface="Lato Light"/>
                <a:sym typeface="Lato Light"/>
              </a:rPr>
              <a:t>That’s all folks!</a:t>
            </a:r>
            <a:endParaRPr/>
          </a:p>
          <a:p>
            <a:pPr indent="0" lvl="0" marL="0" rtl="0" algn="l">
              <a:spcBef>
                <a:spcPts val="0"/>
              </a:spcBef>
              <a:spcAft>
                <a:spcPts val="0"/>
              </a:spcAft>
              <a:buClr>
                <a:schemeClr val="dk1"/>
              </a:buClr>
              <a:buSzPts val="1100"/>
              <a:buFont typeface="Arial"/>
              <a:buNone/>
            </a:pPr>
            <a:r>
              <a:rPr lang="en-US" sz="2400">
                <a:solidFill>
                  <a:schemeClr val="dk1"/>
                </a:solidFill>
                <a:latin typeface="Lato Light"/>
                <a:ea typeface="Lato Light"/>
                <a:cs typeface="Lato Light"/>
                <a:sym typeface="Lato Light"/>
              </a:rPr>
              <a:t>That’s all folks!</a:t>
            </a:r>
            <a:endParaRPr/>
          </a:p>
          <a:p>
            <a:pPr indent="0" lvl="0" marL="0" rtl="0" algn="ctr">
              <a:spcBef>
                <a:spcPts val="0"/>
              </a:spcBef>
              <a:spcAft>
                <a:spcPts val="0"/>
              </a:spcAft>
              <a:buNone/>
            </a:pPr>
            <a:r>
              <a:rPr lang="en-US"/>
              <a:t>That’s all folks!</a:t>
            </a:r>
            <a:endParaRPr/>
          </a:p>
          <a:p>
            <a:pPr indent="0" lvl="0" marL="0" rtl="0" algn="ctr">
              <a:spcBef>
                <a:spcPts val="0"/>
              </a:spcBef>
              <a:spcAft>
                <a:spcPts val="0"/>
              </a:spcAft>
              <a:buNone/>
            </a:pPr>
            <a:r>
              <a:rPr lang="en-US"/>
              <a:t>A little something special for all of you!</a:t>
            </a:r>
            <a:endParaRPr/>
          </a:p>
          <a:p>
            <a:pPr indent="0" lvl="0" marL="0" rtl="0" algn="ctr">
              <a:spcBef>
                <a:spcPts val="0"/>
              </a:spcBef>
              <a:spcAft>
                <a:spcPts val="0"/>
              </a:spcAft>
              <a:buNone/>
            </a:pPr>
            <a:r>
              <a:rPr lang="en-US"/>
              <a:t>Next Slide.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475" name="Google Shape;1475;p10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8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34" name="Google Shape;1334;p8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35" name="Google Shape;1335;p8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36" name="Google Shape;1336;p85"/>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Network Topology &amp; Critical Vulnerabilities</a:t>
            </a:r>
            <a:endParaRPr b="1"/>
          </a:p>
        </p:txBody>
      </p:sp>
      <p:sp>
        <p:nvSpPr>
          <p:cNvPr id="1337" name="Google Shape;1337;p85"/>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Traffic Profile</a:t>
            </a:r>
            <a:endParaRPr/>
          </a:p>
        </p:txBody>
      </p:sp>
      <p:sp>
        <p:nvSpPr>
          <p:cNvPr id="1338" name="Google Shape;1338;p85"/>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Normal Activity</a:t>
            </a:r>
            <a:endParaRPr/>
          </a:p>
        </p:txBody>
      </p:sp>
      <p:sp>
        <p:nvSpPr>
          <p:cNvPr id="1339" name="Google Shape;1339;p85"/>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Malicious Activity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pic>
        <p:nvPicPr>
          <p:cNvPr id="1481" name="Google Shape;1481;p103" title="Screen Recording 2021 12 14 at 7 46 55 PM">
            <a:hlinkClick r:id="rId3"/>
          </p:cNvPr>
          <p:cNvPicPr preferRelativeResize="0"/>
          <p:nvPr/>
        </p:nvPicPr>
        <p:blipFill>
          <a:blip r:embed="rId4">
            <a:alphaModFix/>
          </a:blip>
          <a:stretch>
            <a:fillRect/>
          </a:stretch>
        </p:blipFill>
        <p:spPr>
          <a:xfrm>
            <a:off x="0" y="0"/>
            <a:ext cx="24377650" cy="1371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86"/>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Network Topology</a:t>
            </a:r>
            <a:endParaRPr/>
          </a:p>
          <a:p>
            <a:pPr indent="0" lvl="0" marL="0" rtl="0" algn="ctr">
              <a:spcBef>
                <a:spcPts val="0"/>
              </a:spcBef>
              <a:spcAft>
                <a:spcPts val="0"/>
              </a:spcAft>
              <a:buNone/>
            </a:pPr>
            <a:r>
              <a:rPr lang="en-US"/>
              <a:t>&amp; Critical Vulnerabilities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45" name="Google Shape;1345;p8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87"/>
          <p:cNvSpPr txBox="1"/>
          <p:nvPr>
            <p:ph idx="2" type="body"/>
          </p:nvPr>
        </p:nvSpPr>
        <p:spPr>
          <a:xfrm>
            <a:off x="599750" y="2365325"/>
            <a:ext cx="18116100" cy="10255500"/>
          </a:xfrm>
          <a:prstGeom prst="rect">
            <a:avLst/>
          </a:prstGeom>
          <a:solidFill>
            <a:srgbClr val="1D8BE6">
              <a:alpha val="14530"/>
            </a:srgbClr>
          </a:solidFill>
        </p:spPr>
        <p:txBody>
          <a:bodyPr anchorCtr="0" anchor="t" bIns="2437975" lIns="1219000" spcFirstLastPara="1" rIns="1219000" wrap="square" tIns="0">
            <a:noAutofit/>
          </a:bodyPr>
          <a:lstStyle/>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marR="0" rtl="0" algn="l">
              <a:lnSpc>
                <a:spcPct val="100000"/>
              </a:lnSpc>
              <a:spcBef>
                <a:spcPts val="2100"/>
              </a:spcBef>
              <a:spcAft>
                <a:spcPts val="0"/>
              </a:spcAft>
              <a:buNone/>
            </a:pPr>
            <a:r>
              <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2100"/>
              </a:spcBef>
              <a:spcAft>
                <a:spcPts val="2100"/>
              </a:spcAft>
              <a:buNone/>
            </a:pPr>
            <a:r>
              <a:t/>
            </a:r>
            <a:endParaRPr/>
          </a:p>
        </p:txBody>
      </p:sp>
      <p:sp>
        <p:nvSpPr>
          <p:cNvPr id="1351" name="Google Shape;1351;p87"/>
          <p:cNvSpPr txBox="1"/>
          <p:nvPr>
            <p:ph idx="3" type="subTitle"/>
          </p:nvPr>
        </p:nvSpPr>
        <p:spPr>
          <a:xfrm>
            <a:off x="18811900" y="2365325"/>
            <a:ext cx="4836300" cy="100371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b="1" sz="2900"/>
          </a:p>
          <a:p>
            <a:pPr indent="0" lvl="0" marL="0" rtl="0" algn="l">
              <a:spcBef>
                <a:spcPts val="0"/>
              </a:spcBef>
              <a:spcAft>
                <a:spcPts val="0"/>
              </a:spcAft>
              <a:buClr>
                <a:schemeClr val="dk1"/>
              </a:buClr>
              <a:buSzPts val="2900"/>
              <a:buFont typeface="Arial"/>
              <a:buNone/>
            </a:pPr>
            <a:r>
              <a:rPr lang="en-US"/>
              <a:t>Address Range: 192.168.1.0/24</a:t>
            </a:r>
            <a:endParaRPr/>
          </a:p>
          <a:p>
            <a:pPr indent="0" lvl="0" marL="0" rtl="0" algn="l">
              <a:spcBef>
                <a:spcPts val="0"/>
              </a:spcBef>
              <a:spcAft>
                <a:spcPts val="0"/>
              </a:spcAft>
              <a:buClr>
                <a:schemeClr val="dk1"/>
              </a:buClr>
              <a:buSzPts val="2900"/>
              <a:buFont typeface="Arial"/>
              <a:buNone/>
            </a:pPr>
            <a:r>
              <a:rPr lang="en-US"/>
              <a:t>Netmask: 25.255.255.0</a:t>
            </a:r>
            <a:endParaRPr/>
          </a:p>
          <a:p>
            <a:pPr indent="0" lvl="0" marL="0" rtl="0" algn="l">
              <a:spcBef>
                <a:spcPts val="0"/>
              </a:spcBef>
              <a:spcAft>
                <a:spcPts val="0"/>
              </a:spcAft>
              <a:buClr>
                <a:schemeClr val="dk1"/>
              </a:buClr>
              <a:buSzPts val="2900"/>
              <a:buFont typeface="Arial"/>
              <a:buNone/>
            </a:pPr>
            <a:r>
              <a:rPr lang="en-US"/>
              <a:t>Gateway: 192.168.1.1</a:t>
            </a:r>
            <a:endParaRPr/>
          </a:p>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a:t>IPv4: 192.168.1.90	</a:t>
            </a:r>
            <a:endParaRPr/>
          </a:p>
          <a:p>
            <a:pPr indent="0" lvl="0" marL="0" rtl="0" algn="l">
              <a:spcBef>
                <a:spcPts val="0"/>
              </a:spcBef>
              <a:spcAft>
                <a:spcPts val="0"/>
              </a:spcAft>
              <a:buClr>
                <a:schemeClr val="dk1"/>
              </a:buClr>
              <a:buSzPts val="2900"/>
              <a:buFont typeface="Arial"/>
              <a:buNone/>
            </a:pPr>
            <a:r>
              <a:rPr lang="en-US"/>
              <a:t>OS: Linux</a:t>
            </a:r>
            <a:endParaRPr/>
          </a:p>
          <a:p>
            <a:pPr indent="0" lvl="0" marL="0" rtl="0" algn="l">
              <a:spcBef>
                <a:spcPts val="0"/>
              </a:spcBef>
              <a:spcAft>
                <a:spcPts val="0"/>
              </a:spcAft>
              <a:buClr>
                <a:schemeClr val="dk1"/>
              </a:buClr>
              <a:buSzPts val="2900"/>
              <a:buFont typeface="Arial"/>
              <a:buNone/>
            </a:pPr>
            <a:r>
              <a:rPr lang="en-US"/>
              <a:t>Hostname: Kali</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192.168.1.110</a:t>
            </a:r>
            <a:endParaRPr/>
          </a:p>
          <a:p>
            <a:pPr indent="0" lvl="0" marL="0" rtl="0" algn="l">
              <a:spcBef>
                <a:spcPts val="0"/>
              </a:spcBef>
              <a:spcAft>
                <a:spcPts val="0"/>
              </a:spcAft>
              <a:buClr>
                <a:schemeClr val="dk1"/>
              </a:buClr>
              <a:buSzPts val="2900"/>
              <a:buFont typeface="Arial"/>
              <a:buNone/>
            </a:pPr>
            <a:r>
              <a:rPr lang="en-US"/>
              <a:t>OS: </a:t>
            </a:r>
            <a:r>
              <a:rPr lang="en-US"/>
              <a:t>Apache Server</a:t>
            </a:r>
            <a:endParaRPr/>
          </a:p>
          <a:p>
            <a:pPr indent="0" lvl="0" marL="0" rtl="0" algn="l">
              <a:spcBef>
                <a:spcPts val="0"/>
              </a:spcBef>
              <a:spcAft>
                <a:spcPts val="0"/>
              </a:spcAft>
              <a:buClr>
                <a:schemeClr val="dk1"/>
              </a:buClr>
              <a:buSzPts val="2900"/>
              <a:buFont typeface="Arial"/>
              <a:buNone/>
            </a:pPr>
            <a:r>
              <a:rPr lang="en-US"/>
              <a:t>Hostname: Target-1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192.168.1.105</a:t>
            </a:r>
            <a:endParaRPr/>
          </a:p>
          <a:p>
            <a:pPr indent="0" lvl="0" marL="0" rtl="0" algn="l">
              <a:spcBef>
                <a:spcPts val="0"/>
              </a:spcBef>
              <a:spcAft>
                <a:spcPts val="0"/>
              </a:spcAft>
              <a:buClr>
                <a:schemeClr val="dk1"/>
              </a:buClr>
              <a:buSzPts val="2900"/>
              <a:buFont typeface="Arial"/>
              <a:buNone/>
            </a:pPr>
            <a:r>
              <a:rPr lang="en-US"/>
              <a:t>OS: Linux Server</a:t>
            </a:r>
            <a:endParaRPr/>
          </a:p>
          <a:p>
            <a:pPr indent="0" lvl="0" marL="0" rtl="0" algn="l">
              <a:spcBef>
                <a:spcPts val="0"/>
              </a:spcBef>
              <a:spcAft>
                <a:spcPts val="0"/>
              </a:spcAft>
              <a:buClr>
                <a:schemeClr val="dk1"/>
              </a:buClr>
              <a:buSzPts val="2900"/>
              <a:buFont typeface="Arial"/>
              <a:buNone/>
            </a:pPr>
            <a:r>
              <a:rPr lang="en-US"/>
              <a:t>Hostname: ELK Stack</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192.168.1.100		</a:t>
            </a:r>
            <a:endParaRPr/>
          </a:p>
          <a:p>
            <a:pPr indent="0" lvl="0" marL="0" rtl="0" algn="l">
              <a:spcBef>
                <a:spcPts val="0"/>
              </a:spcBef>
              <a:spcAft>
                <a:spcPts val="0"/>
              </a:spcAft>
              <a:buClr>
                <a:schemeClr val="dk1"/>
              </a:buClr>
              <a:buSzPts val="2900"/>
              <a:buFont typeface="Arial"/>
              <a:buNone/>
            </a:pPr>
            <a:r>
              <a:rPr lang="en-US"/>
              <a:t>OS: ELK</a:t>
            </a:r>
            <a:endParaRPr/>
          </a:p>
          <a:p>
            <a:pPr indent="0" lvl="0" marL="0" rtl="0" algn="l">
              <a:spcBef>
                <a:spcPts val="0"/>
              </a:spcBef>
              <a:spcAft>
                <a:spcPts val="0"/>
              </a:spcAft>
              <a:buClr>
                <a:schemeClr val="dk1"/>
              </a:buClr>
              <a:buSzPts val="2900"/>
              <a:buFont typeface="Arial"/>
              <a:buNone/>
            </a:pPr>
            <a:r>
              <a:rPr lang="en-US"/>
              <a:t>Hostname:Hyper-V </a:t>
            </a:r>
            <a:endParaRPr/>
          </a:p>
          <a:p>
            <a:pPr indent="0" lvl="0" marL="0" rtl="0" algn="l">
              <a:spcBef>
                <a:spcPts val="0"/>
              </a:spcBef>
              <a:spcAft>
                <a:spcPts val="0"/>
              </a:spcAft>
              <a:buClr>
                <a:schemeClr val="dk1"/>
              </a:buClr>
              <a:buSzPts val="2900"/>
              <a:buFont typeface="Arial"/>
              <a:buNone/>
            </a:pPr>
            <a:r>
              <a:rPr lang="en-US"/>
              <a:t>Azure Machine</a:t>
            </a:r>
            <a:endParaRPr/>
          </a:p>
          <a:p>
            <a:pPr indent="0" lvl="0" marL="0" rtl="0" algn="l">
              <a:spcBef>
                <a:spcPts val="0"/>
              </a:spcBef>
              <a:spcAft>
                <a:spcPts val="0"/>
              </a:spcAft>
              <a:buClr>
                <a:schemeClr val="dk1"/>
              </a:buClr>
              <a:buSzPts val="2900"/>
              <a:buFont typeface="Arial"/>
              <a:buNone/>
            </a:pPr>
            <a:r>
              <a:rPr lang="en-US"/>
              <a:t>ML-REFVM-6844247</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None/>
            </a:pPr>
            <a:r>
              <a:t/>
            </a:r>
            <a:endParaRPr/>
          </a:p>
        </p:txBody>
      </p:sp>
      <p:sp>
        <p:nvSpPr>
          <p:cNvPr id="1352" name="Google Shape;1352;p87"/>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pic>
        <p:nvPicPr>
          <p:cNvPr id="1353" name="Google Shape;1353;p87"/>
          <p:cNvPicPr preferRelativeResize="0"/>
          <p:nvPr/>
        </p:nvPicPr>
        <p:blipFill>
          <a:blip r:embed="rId3">
            <a:alphaModFix/>
          </a:blip>
          <a:stretch>
            <a:fillRect/>
          </a:stretch>
        </p:blipFill>
        <p:spPr>
          <a:xfrm>
            <a:off x="1738875" y="2365350"/>
            <a:ext cx="15599675" cy="10255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1</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ph idx="3" type="body"/>
          </p:nvPr>
        </p:nvSpPr>
        <p:spPr>
          <a:xfrm>
            <a:off x="717350" y="2295400"/>
            <a:ext cx="22942800" cy="100596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61" name="Google Shape;1361;p88"/>
          <p:cNvGraphicFramePr/>
          <p:nvPr/>
        </p:nvGraphicFramePr>
        <p:xfrm>
          <a:off x="952475" y="3170475"/>
          <a:ext cx="3000000" cy="3000000"/>
        </p:xfrm>
        <a:graphic>
          <a:graphicData uri="http://schemas.openxmlformats.org/drawingml/2006/table">
            <a:tbl>
              <a:tblPr>
                <a:noFill/>
                <a:tableStyleId>{43D4F922-EF91-4BFC-96A6-6A7F369F30FC}</a:tableStyleId>
              </a:tblPr>
              <a:tblGrid>
                <a:gridCol w="7331875"/>
                <a:gridCol w="7331875"/>
                <a:gridCol w="7331875"/>
              </a:tblGrid>
              <a:tr h="826575">
                <a:tc>
                  <a:txBody>
                    <a:bodyPr/>
                    <a:lstStyle/>
                    <a:p>
                      <a:pPr indent="0" lvl="0" marL="0" rtl="0" algn="ctr">
                        <a:spcBef>
                          <a:spcPts val="0"/>
                        </a:spcBef>
                        <a:spcAft>
                          <a:spcPts val="0"/>
                        </a:spcAft>
                        <a:buNone/>
                      </a:pPr>
                      <a:r>
                        <a:rPr b="1" lang="en-US" sz="3400">
                          <a:latin typeface="Roboto"/>
                          <a:ea typeface="Roboto"/>
                          <a:cs typeface="Roboto"/>
                          <a:sym typeface="Roboto"/>
                        </a:rPr>
                        <a:t>Vulnerability</a:t>
                      </a:r>
                      <a:endParaRPr b="1" sz="3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3400">
                          <a:latin typeface="Roboto"/>
                          <a:ea typeface="Roboto"/>
                          <a:cs typeface="Roboto"/>
                          <a:sym typeface="Roboto"/>
                        </a:rPr>
                        <a:t>Description</a:t>
                      </a:r>
                      <a:endParaRPr b="1" sz="3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3400">
                          <a:latin typeface="Roboto"/>
                          <a:ea typeface="Roboto"/>
                          <a:cs typeface="Roboto"/>
                          <a:sym typeface="Roboto"/>
                        </a:rPr>
                        <a:t>Impact</a:t>
                      </a:r>
                      <a:endParaRPr b="1" sz="3400">
                        <a:latin typeface="Roboto"/>
                        <a:ea typeface="Roboto"/>
                        <a:cs typeface="Roboto"/>
                        <a:sym typeface="Roboto"/>
                      </a:endParaRPr>
                    </a:p>
                  </a:txBody>
                  <a:tcPr marT="91425" marB="91425" marR="91425" marL="91425"/>
                </a:tc>
              </a:tr>
              <a:tr h="1436375">
                <a:tc>
                  <a:txBody>
                    <a:bodyPr/>
                    <a:lstStyle/>
                    <a:p>
                      <a:pPr indent="0" lvl="0" marL="0" rtl="0" algn="ctr">
                        <a:spcBef>
                          <a:spcPts val="0"/>
                        </a:spcBef>
                        <a:spcAft>
                          <a:spcPts val="0"/>
                        </a:spcAft>
                        <a:buNone/>
                      </a:pPr>
                      <a:r>
                        <a:rPr lang="en-US" sz="3400">
                          <a:latin typeface="Roboto"/>
                          <a:ea typeface="Roboto"/>
                          <a:cs typeface="Roboto"/>
                          <a:sym typeface="Roboto"/>
                        </a:rPr>
                        <a:t>CVE-2018-1000030 Python privilege escalation</a:t>
                      </a:r>
                      <a:endParaRPr sz="3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3400">
                          <a:latin typeface="Roboto"/>
                          <a:ea typeface="Roboto"/>
                          <a:cs typeface="Roboto"/>
                          <a:sym typeface="Roboto"/>
                        </a:rPr>
                        <a:t>It’s a level of access and permissions needed to achieve the goal of accessing sensitive information</a:t>
                      </a:r>
                      <a:endParaRPr sz="3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3400">
                          <a:latin typeface="Roboto"/>
                          <a:ea typeface="Roboto"/>
                          <a:cs typeface="Roboto"/>
                          <a:sym typeface="Roboto"/>
                        </a:rPr>
                        <a:t>It takes advantage of vulnerability to provide the attacker with privileges </a:t>
                      </a:r>
                      <a:endParaRPr sz="3400">
                        <a:latin typeface="Roboto"/>
                        <a:ea typeface="Roboto"/>
                        <a:cs typeface="Roboto"/>
                        <a:sym typeface="Roboto"/>
                      </a:endParaRPr>
                    </a:p>
                  </a:txBody>
                  <a:tcPr marT="91425" marB="91425" marR="91425" marL="91425" anchor="ctr"/>
                </a:tc>
              </a:tr>
              <a:tr h="3265775">
                <a:tc>
                  <a:txBody>
                    <a:bodyPr/>
                    <a:lstStyle/>
                    <a:p>
                      <a:pPr indent="0" lvl="0" marL="457200" rtl="0" algn="l">
                        <a:lnSpc>
                          <a:spcPct val="115000"/>
                        </a:lnSpc>
                        <a:spcBef>
                          <a:spcPts val="1200"/>
                        </a:spcBef>
                        <a:spcAft>
                          <a:spcPts val="1200"/>
                        </a:spcAft>
                        <a:buNone/>
                      </a:pPr>
                      <a:r>
                        <a:rPr lang="en-US" sz="3400">
                          <a:solidFill>
                            <a:schemeClr val="dk1"/>
                          </a:solidFill>
                        </a:rPr>
                        <a:t>CVE-2021-28041 ssh remote login</a:t>
                      </a:r>
                      <a:endParaRPr sz="3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3400">
                          <a:latin typeface="Roboto"/>
                          <a:ea typeface="Roboto"/>
                          <a:cs typeface="Roboto"/>
                          <a:sym typeface="Roboto"/>
                        </a:rPr>
                        <a:t>It allows users to connect to different networks from their local machine</a:t>
                      </a:r>
                      <a:endParaRPr sz="3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3400">
                          <a:latin typeface="Roboto"/>
                          <a:ea typeface="Roboto"/>
                          <a:cs typeface="Roboto"/>
                          <a:sym typeface="Roboto"/>
                        </a:rPr>
                        <a:t>The connection between the client and the server is not encrypted and the attacker can easily recover packets and data in transfer also know as man in the middles</a:t>
                      </a:r>
                      <a:endParaRPr sz="3400">
                        <a:latin typeface="Roboto"/>
                        <a:ea typeface="Roboto"/>
                        <a:cs typeface="Roboto"/>
                        <a:sym typeface="Roboto"/>
                      </a:endParaRPr>
                    </a:p>
                  </a:txBody>
                  <a:tcPr marT="91425" marB="91425" marR="91425" marL="91425" anchor="ctr"/>
                </a:tc>
              </a:tr>
              <a:tr h="2001025">
                <a:tc>
                  <a:txBody>
                    <a:bodyPr/>
                    <a:lstStyle/>
                    <a:p>
                      <a:pPr indent="0" lvl="0" marL="457200" rtl="0" algn="l">
                        <a:lnSpc>
                          <a:spcPct val="115000"/>
                        </a:lnSpc>
                        <a:spcBef>
                          <a:spcPts val="1200"/>
                        </a:spcBef>
                        <a:spcAft>
                          <a:spcPts val="1200"/>
                        </a:spcAft>
                        <a:buNone/>
                      </a:pPr>
                      <a:r>
                        <a:rPr lang="en-US" sz="3400">
                          <a:solidFill>
                            <a:schemeClr val="dk1"/>
                          </a:solidFill>
                        </a:rPr>
                        <a:t>CVE-2019-15653 html password hash disclosure</a:t>
                      </a:r>
                      <a:endParaRPr sz="3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3400">
                          <a:latin typeface="Roboto"/>
                          <a:ea typeface="Roboto"/>
                          <a:cs typeface="Roboto"/>
                          <a:sym typeface="Roboto"/>
                        </a:rPr>
                        <a:t>Password disclosure via an insecure authentication mechanism</a:t>
                      </a:r>
                      <a:endParaRPr sz="3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3400">
                          <a:latin typeface="Roboto"/>
                          <a:ea typeface="Roboto"/>
                          <a:cs typeface="Roboto"/>
                          <a:sym typeface="Roboto"/>
                        </a:rPr>
                        <a:t>The password hash is viewable in plaintext and it is unsalted</a:t>
                      </a:r>
                      <a:endParaRPr sz="3400">
                        <a:latin typeface="Roboto"/>
                        <a:ea typeface="Roboto"/>
                        <a:cs typeface="Roboto"/>
                        <a:sym typeface="Roboto"/>
                      </a:endParaRPr>
                    </a:p>
                  </a:txBody>
                  <a:tcPr marT="91425" marB="91425" marR="91425" marL="91425" anchor="ctr"/>
                </a:tc>
              </a:tr>
              <a:tr h="2001025">
                <a:tc>
                  <a:txBody>
                    <a:bodyPr/>
                    <a:lstStyle/>
                    <a:p>
                      <a:pPr indent="0" lvl="0" marL="457200" rtl="0" algn="l">
                        <a:lnSpc>
                          <a:spcPct val="115000"/>
                        </a:lnSpc>
                        <a:spcBef>
                          <a:spcPts val="1200"/>
                        </a:spcBef>
                        <a:spcAft>
                          <a:spcPts val="1200"/>
                        </a:spcAft>
                        <a:buNone/>
                      </a:pPr>
                      <a:r>
                        <a:rPr lang="en-US" sz="3400">
                          <a:solidFill>
                            <a:schemeClr val="dk1"/>
                          </a:solidFill>
                        </a:rPr>
                        <a:t>CVE-2017-7760  exposed username and weak password</a:t>
                      </a:r>
                      <a:endParaRPr sz="3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3400">
                          <a:latin typeface="Roboto"/>
                          <a:ea typeface="Roboto"/>
                          <a:cs typeface="Roboto"/>
                          <a:sym typeface="Roboto"/>
                        </a:rPr>
                        <a:t>Michael’s password was his name - there was no requirement or protocol in place to have a strong password </a:t>
                      </a:r>
                      <a:endParaRPr sz="3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3400">
                          <a:latin typeface="Roboto"/>
                          <a:ea typeface="Roboto"/>
                          <a:cs typeface="Roboto"/>
                          <a:sym typeface="Roboto"/>
                        </a:rPr>
                        <a:t>User access to the wp-config.php file via nano. This exposed MySQL password</a:t>
                      </a:r>
                      <a:endParaRPr sz="3400">
                        <a:latin typeface="Roboto"/>
                        <a:ea typeface="Roboto"/>
                        <a:cs typeface="Roboto"/>
                        <a:sym typeface="Roboto"/>
                      </a:endParaRPr>
                    </a:p>
                    <a:p>
                      <a:pPr indent="0" lvl="0" marL="0" rtl="0" algn="l">
                        <a:spcBef>
                          <a:spcPts val="0"/>
                        </a:spcBef>
                        <a:spcAft>
                          <a:spcPts val="0"/>
                        </a:spcAft>
                        <a:buNone/>
                      </a:pPr>
                      <a:r>
                        <a:t/>
                      </a:r>
                      <a:endParaRPr sz="3400">
                        <a:latin typeface="Roboto"/>
                        <a:ea typeface="Roboto"/>
                        <a:cs typeface="Roboto"/>
                        <a:sym typeface="Roboto"/>
                      </a:endParaRPr>
                    </a:p>
                  </a:txBody>
                  <a:tcPr marT="91425" marB="91425" marR="91425" marL="9142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89"/>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Traffic Profile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67" name="Google Shape;1367;p8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Traffic Profile</a:t>
            </a:r>
            <a:endParaRPr/>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9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1200"/>
              </a:spcAft>
              <a:buNone/>
            </a:pPr>
            <a:r>
              <a:rPr lang="en-US" sz="4400"/>
              <a:t>Our analysis identified the following characteristics of the traffic on the network: </a:t>
            </a:r>
            <a:endParaRPr sz="4400">
              <a:solidFill>
                <a:schemeClr val="dk1"/>
              </a:solidFill>
            </a:endParaRPr>
          </a:p>
        </p:txBody>
      </p:sp>
      <p:graphicFrame>
        <p:nvGraphicFramePr>
          <p:cNvPr id="1375" name="Google Shape;1375;p90"/>
          <p:cNvGraphicFramePr/>
          <p:nvPr/>
        </p:nvGraphicFramePr>
        <p:xfrm>
          <a:off x="1176963" y="2988800"/>
          <a:ext cx="3000000" cy="3000000"/>
        </p:xfrm>
        <a:graphic>
          <a:graphicData uri="http://schemas.openxmlformats.org/drawingml/2006/table">
            <a:tbl>
              <a:tblPr>
                <a:noFill/>
                <a:tableStyleId>{43D4F922-EF91-4BFC-96A6-6A7F369F30FC}</a:tableStyleId>
              </a:tblPr>
              <a:tblGrid>
                <a:gridCol w="7331875"/>
                <a:gridCol w="7331875"/>
                <a:gridCol w="7331875"/>
              </a:tblGrid>
              <a:tr h="1318350">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Feature</a:t>
                      </a:r>
                      <a:endParaRPr b="1" sz="44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Value</a:t>
                      </a:r>
                      <a:endParaRPr b="1" sz="44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2039475">
                <a:tc>
                  <a:txBody>
                    <a:bodyPr/>
                    <a:lstStyle/>
                    <a:p>
                      <a:pPr indent="0" lvl="0" marL="0" rtl="0" algn="ctr">
                        <a:spcBef>
                          <a:spcPts val="0"/>
                        </a:spcBef>
                        <a:spcAft>
                          <a:spcPts val="0"/>
                        </a:spcAft>
                        <a:buNone/>
                      </a:pPr>
                      <a:r>
                        <a:rPr lang="en-US" sz="4000">
                          <a:latin typeface="Roboto"/>
                          <a:ea typeface="Roboto"/>
                          <a:cs typeface="Roboto"/>
                          <a:sym typeface="Roboto"/>
                        </a:rPr>
                        <a:t>Top Talkers (IP Addresses)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3800"/>
                        <a:t>185.243.115.84</a:t>
                      </a:r>
                      <a:endParaRPr sz="3800"/>
                    </a:p>
                    <a:p>
                      <a:pPr indent="0" lvl="0" marL="0" rtl="0" algn="ctr">
                        <a:spcBef>
                          <a:spcPts val="0"/>
                        </a:spcBef>
                        <a:spcAft>
                          <a:spcPts val="0"/>
                        </a:spcAft>
                        <a:buNone/>
                      </a:pPr>
                      <a:r>
                        <a:rPr lang="en-US" sz="3800"/>
                        <a:t>166.62.111.64</a:t>
                      </a:r>
                      <a:endParaRPr sz="3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Machines that sent the most traffic.</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143700">
                <a:tc>
                  <a:txBody>
                    <a:bodyPr/>
                    <a:lstStyle/>
                    <a:p>
                      <a:pPr indent="0" lvl="0" marL="0" rtl="0" algn="ctr">
                        <a:spcBef>
                          <a:spcPts val="0"/>
                        </a:spcBef>
                        <a:spcAft>
                          <a:spcPts val="0"/>
                        </a:spcAft>
                        <a:buNone/>
                      </a:pPr>
                      <a:r>
                        <a:rPr lang="en-US" sz="4000">
                          <a:latin typeface="Roboto"/>
                          <a:ea typeface="Roboto"/>
                          <a:cs typeface="Roboto"/>
                          <a:sym typeface="Roboto"/>
                        </a:rPr>
                        <a:t>Most Common Protocols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3800"/>
                        <a:t>TCP/IP</a:t>
                      </a:r>
                      <a:endParaRPr sz="3800"/>
                    </a:p>
                    <a:p>
                      <a:pPr indent="0" lvl="0" marL="0" rtl="0" algn="ctr">
                        <a:spcBef>
                          <a:spcPts val="0"/>
                        </a:spcBef>
                        <a:spcAft>
                          <a:spcPts val="0"/>
                        </a:spcAft>
                        <a:buNone/>
                      </a:pPr>
                      <a:r>
                        <a:rPr lang="en-US" sz="3800"/>
                        <a:t>HTTP</a:t>
                      </a:r>
                      <a:endParaRPr sz="3800"/>
                    </a:p>
                    <a:p>
                      <a:pPr indent="0" lvl="0" marL="0" rtl="0" algn="ctr">
                        <a:spcBef>
                          <a:spcPts val="0"/>
                        </a:spcBef>
                        <a:spcAft>
                          <a:spcPts val="0"/>
                        </a:spcAft>
                        <a:buNone/>
                      </a:pPr>
                      <a:r>
                        <a:rPr lang="en-US" sz="3800"/>
                        <a:t>UDP</a:t>
                      </a:r>
                      <a:endParaRPr sz="38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Three most common protocols on the network.</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292575">
                <a:tc>
                  <a:txBody>
                    <a:bodyPr/>
                    <a:lstStyle/>
                    <a:p>
                      <a:pPr indent="0" lvl="0" marL="0" rtl="0" algn="ctr">
                        <a:spcBef>
                          <a:spcPts val="0"/>
                        </a:spcBef>
                        <a:spcAft>
                          <a:spcPts val="0"/>
                        </a:spcAft>
                        <a:buNone/>
                      </a:pPr>
                      <a:r>
                        <a:rPr lang="en-US" sz="4000">
                          <a:latin typeface="Roboto"/>
                          <a:ea typeface="Roboto"/>
                          <a:cs typeface="Roboto"/>
                          <a:sym typeface="Roboto"/>
                        </a:rPr>
                        <a:t># of Unique IP Addresses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4000"/>
                        <a:t>2</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Count of observed IP addresses.</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292575">
                <a:tc>
                  <a:txBody>
                    <a:bodyPr/>
                    <a:lstStyle/>
                    <a:p>
                      <a:pPr indent="0" lvl="0" marL="0" rtl="0" algn="ctr">
                        <a:spcBef>
                          <a:spcPts val="0"/>
                        </a:spcBef>
                        <a:spcAft>
                          <a:spcPts val="0"/>
                        </a:spcAft>
                        <a:buNone/>
                      </a:pPr>
                      <a:r>
                        <a:rPr lang="en-US" sz="4000">
                          <a:latin typeface="Roboto"/>
                          <a:ea typeface="Roboto"/>
                          <a:cs typeface="Roboto"/>
                          <a:sym typeface="Roboto"/>
                        </a:rPr>
                        <a:t>Subnets </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4000"/>
                        <a:t>192.168.1.0/24</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Observed subnet ranges.</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143700">
                <a:tc>
                  <a:txBody>
                    <a:bodyPr/>
                    <a:lstStyle/>
                    <a:p>
                      <a:pPr indent="0" lvl="0" marL="0" rtl="0" algn="ctr">
                        <a:spcBef>
                          <a:spcPts val="0"/>
                        </a:spcBef>
                        <a:spcAft>
                          <a:spcPts val="0"/>
                        </a:spcAft>
                        <a:buNone/>
                      </a:pPr>
                      <a:r>
                        <a:rPr lang="en-US" sz="4000">
                          <a:latin typeface="Roboto"/>
                          <a:ea typeface="Roboto"/>
                          <a:cs typeface="Roboto"/>
                          <a:sym typeface="Roboto"/>
                        </a:rPr>
                        <a:t># of Malware Species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4000"/>
                        <a:t> 1 malware</a:t>
                      </a:r>
                      <a:endParaRPr sz="4000"/>
                    </a:p>
                    <a:p>
                      <a:pPr indent="0" lvl="0" marL="0" rtl="0" algn="ctr">
                        <a:spcBef>
                          <a:spcPts val="0"/>
                        </a:spcBef>
                        <a:spcAft>
                          <a:spcPts val="0"/>
                        </a:spcAft>
                        <a:buNone/>
                      </a:pPr>
                      <a:r>
                        <a:rPr lang="en-US" sz="4000"/>
                        <a:t>File Name: JUNE11.dll</a:t>
                      </a:r>
                      <a:endParaRPr sz="4000"/>
                    </a:p>
                    <a:p>
                      <a:pPr indent="0" lvl="0" marL="0" rtl="0" algn="ctr">
                        <a:spcBef>
                          <a:spcPts val="0"/>
                        </a:spcBef>
                        <a:spcAft>
                          <a:spcPts val="0"/>
                        </a:spcAft>
                        <a:buNone/>
                      </a:pPr>
                      <a:r>
                        <a:rPr lang="en-US" sz="4000"/>
                        <a:t>Name: Trojan.Mint.Zamg.O</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Number of malware binaries identified in traffic.</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Behavioral Analysis</a:t>
            </a:r>
            <a:endParaRPr/>
          </a:p>
        </p:txBody>
      </p:sp>
      <p:sp>
        <p:nvSpPr>
          <p:cNvPr id="1382" name="Google Shape;1382;p91"/>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b="1" lang="en-US"/>
              <a:t>Purpose of Traffic on the Network</a:t>
            </a:r>
            <a:endParaRPr b="1"/>
          </a:p>
        </p:txBody>
      </p:sp>
      <p:sp>
        <p:nvSpPr>
          <p:cNvPr id="1383" name="Google Shape;1383;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4" name="Google Shape;1384;p91"/>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3500"/>
              <a:t>Users were observed engaging in the following kinds of activity:</a:t>
            </a:r>
            <a:endParaRPr sz="3500"/>
          </a:p>
          <a:p>
            <a:pPr indent="-450850" lvl="0" marL="457200" rtl="0" algn="l">
              <a:spcBef>
                <a:spcPts val="2100"/>
              </a:spcBef>
              <a:spcAft>
                <a:spcPts val="0"/>
              </a:spcAft>
              <a:buSzPts val="3500"/>
              <a:buChar char="●"/>
            </a:pPr>
            <a:r>
              <a:rPr lang="en-US" sz="3500"/>
              <a:t>S</a:t>
            </a:r>
            <a:r>
              <a:rPr lang="en-US" sz="3500"/>
              <a:t>et up an Active Directory network.</a:t>
            </a:r>
            <a:endParaRPr sz="3500"/>
          </a:p>
          <a:p>
            <a:pPr indent="-450850" lvl="0" marL="457200" rtl="0" algn="l">
              <a:spcBef>
                <a:spcPts val="0"/>
              </a:spcBef>
              <a:spcAft>
                <a:spcPts val="0"/>
              </a:spcAft>
              <a:buSzPts val="3500"/>
              <a:buChar char="●"/>
            </a:pPr>
            <a:r>
              <a:rPr lang="en-US" sz="3500"/>
              <a:t>Users created </a:t>
            </a:r>
            <a:r>
              <a:rPr lang="en-US" sz="3500"/>
              <a:t>their</a:t>
            </a:r>
            <a:r>
              <a:rPr lang="en-US" sz="3500"/>
              <a:t> own </a:t>
            </a:r>
            <a:r>
              <a:rPr lang="en-US" sz="3500"/>
              <a:t>web server</a:t>
            </a:r>
            <a:r>
              <a:rPr lang="en-US" sz="3500"/>
              <a:t> on the </a:t>
            </a:r>
            <a:r>
              <a:rPr lang="en-US" sz="3500"/>
              <a:t>corporate</a:t>
            </a:r>
            <a:r>
              <a:rPr lang="en-US" sz="3500"/>
              <a:t> network</a:t>
            </a:r>
            <a:endParaRPr sz="3500"/>
          </a:p>
          <a:p>
            <a:pPr indent="-450850" lvl="0" marL="457200" rtl="0" algn="l">
              <a:spcBef>
                <a:spcPts val="0"/>
              </a:spcBef>
              <a:spcAft>
                <a:spcPts val="0"/>
              </a:spcAft>
              <a:buSzPts val="3500"/>
              <a:buChar char="●"/>
            </a:pPr>
            <a:r>
              <a:rPr lang="en-US" sz="3500"/>
              <a:t>Users watched videos on YouTube</a:t>
            </a:r>
            <a:endParaRPr sz="3500"/>
          </a:p>
          <a:p>
            <a:pPr indent="-450850" lvl="0" marL="457200" rtl="0" algn="l">
              <a:spcBef>
                <a:spcPts val="0"/>
              </a:spcBef>
              <a:spcAft>
                <a:spcPts val="0"/>
              </a:spcAft>
              <a:buSzPts val="3500"/>
              <a:buChar char="●"/>
            </a:pPr>
            <a:r>
              <a:rPr lang="en-US" sz="3500"/>
              <a:t>Used BitTorrent software to download movies</a:t>
            </a:r>
            <a:br>
              <a:rPr lang="en-US" sz="3500"/>
            </a:br>
            <a:endParaRPr sz="3500"/>
          </a:p>
          <a:p>
            <a:pPr indent="0" lvl="0" marL="0" rtl="0" algn="l">
              <a:spcBef>
                <a:spcPts val="2100"/>
              </a:spcBef>
              <a:spcAft>
                <a:spcPts val="0"/>
              </a:spcAft>
              <a:buNone/>
            </a:pPr>
            <a:r>
              <a:rPr lang="en-US" sz="3500"/>
              <a:t>“</a:t>
            </a:r>
            <a:r>
              <a:rPr b="1" lang="en-US" sz="3500"/>
              <a:t>Normal</a:t>
            </a:r>
            <a:r>
              <a:rPr lang="en-US" sz="3500"/>
              <a:t>”</a:t>
            </a:r>
            <a:r>
              <a:rPr b="1" lang="en-US" sz="3500"/>
              <a:t> Activity</a:t>
            </a:r>
            <a:endParaRPr sz="3500"/>
          </a:p>
          <a:p>
            <a:pPr indent="-450850" lvl="0" marL="914400" rtl="0" algn="l">
              <a:spcBef>
                <a:spcPts val="2100"/>
              </a:spcBef>
              <a:spcAft>
                <a:spcPts val="0"/>
              </a:spcAft>
              <a:buSzPts val="3500"/>
              <a:buChar char="●"/>
            </a:pPr>
            <a:r>
              <a:rPr lang="en-US" sz="3500"/>
              <a:t>Watching YouTube, reading the news.</a:t>
            </a:r>
            <a:endParaRPr sz="3500"/>
          </a:p>
          <a:p>
            <a:pPr indent="-450850" lvl="0" marL="914400" rtl="0" algn="l">
              <a:spcBef>
                <a:spcPts val="0"/>
              </a:spcBef>
              <a:spcAft>
                <a:spcPts val="0"/>
              </a:spcAft>
              <a:buSzPts val="3500"/>
              <a:buChar char="●"/>
            </a:pPr>
            <a:r>
              <a:rPr lang="en-US" sz="3500"/>
              <a:t>Use BitTorrent to download work related files</a:t>
            </a:r>
            <a:endParaRPr sz="3500"/>
          </a:p>
          <a:p>
            <a:pPr indent="0" lvl="0" marL="0" rtl="0" algn="l">
              <a:spcBef>
                <a:spcPts val="2100"/>
              </a:spcBef>
              <a:spcAft>
                <a:spcPts val="0"/>
              </a:spcAft>
              <a:buNone/>
            </a:pPr>
            <a:r>
              <a:rPr b="1" lang="en-US" sz="3500"/>
              <a:t>Suspicious Activity</a:t>
            </a:r>
            <a:endParaRPr sz="3500"/>
          </a:p>
          <a:p>
            <a:pPr indent="-450850" lvl="0" marL="914400" rtl="0" algn="l">
              <a:spcBef>
                <a:spcPts val="2100"/>
              </a:spcBef>
              <a:spcAft>
                <a:spcPts val="0"/>
              </a:spcAft>
              <a:buSzPts val="3500"/>
              <a:buChar char="●"/>
            </a:pPr>
            <a:r>
              <a:rPr lang="en-US" sz="3500">
                <a:solidFill>
                  <a:schemeClr val="dk1"/>
                </a:solidFill>
              </a:rPr>
              <a:t>Users created their own web server on the corporate network and set up Active Directory</a:t>
            </a:r>
            <a:endParaRPr sz="3500">
              <a:solidFill>
                <a:schemeClr val="dk1"/>
              </a:solidFill>
            </a:endParaRPr>
          </a:p>
          <a:p>
            <a:pPr indent="-450850" lvl="1" marL="1371600" rtl="0" algn="l">
              <a:spcBef>
                <a:spcPts val="0"/>
              </a:spcBef>
              <a:spcAft>
                <a:spcPts val="0"/>
              </a:spcAft>
              <a:buClr>
                <a:schemeClr val="dk1"/>
              </a:buClr>
              <a:buSzPts val="3500"/>
              <a:buChar char="○"/>
            </a:pPr>
            <a:r>
              <a:rPr lang="en-US" sz="3500">
                <a:solidFill>
                  <a:schemeClr val="dk1"/>
                </a:solidFill>
              </a:rPr>
              <a:t>New IP is in the range of 10.6.12.0/24 which is the same as the corporate</a:t>
            </a:r>
            <a:endParaRPr sz="3500">
              <a:solidFill>
                <a:schemeClr val="dk1"/>
              </a:solidFill>
            </a:endParaRPr>
          </a:p>
          <a:p>
            <a:pPr indent="-450850" lvl="0" marL="914400" rtl="0" algn="l">
              <a:spcBef>
                <a:spcPts val="0"/>
              </a:spcBef>
              <a:spcAft>
                <a:spcPts val="0"/>
              </a:spcAft>
              <a:buClr>
                <a:schemeClr val="dk1"/>
              </a:buClr>
              <a:buSzPts val="3500"/>
              <a:buChar char="●"/>
            </a:pPr>
            <a:r>
              <a:rPr lang="en-US" sz="3500">
                <a:solidFill>
                  <a:schemeClr val="dk1"/>
                </a:solidFill>
              </a:rPr>
              <a:t>Adware was downloaded as a result of their Youtube activity</a:t>
            </a:r>
            <a:endParaRPr sz="3500">
              <a:solidFill>
                <a:schemeClr val="dk1"/>
              </a:solidFill>
            </a:endParaRPr>
          </a:p>
          <a:p>
            <a:pPr indent="-450850" lvl="0" marL="914400" rtl="0" algn="l">
              <a:spcBef>
                <a:spcPts val="0"/>
              </a:spcBef>
              <a:spcAft>
                <a:spcPts val="0"/>
              </a:spcAft>
              <a:buSzPts val="3500"/>
              <a:buChar char="●"/>
            </a:pPr>
            <a:r>
              <a:rPr lang="en-US" sz="3500"/>
              <a:t>Use BitTorrent to download movies</a:t>
            </a:r>
            <a:endParaRPr sz="3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92"/>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Normal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90" name="Google Shape;1390;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